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68"/>
  </p:notesMasterIdLst>
  <p:handoutMasterIdLst>
    <p:handoutMasterId r:id="rId69"/>
  </p:handoutMasterIdLst>
  <p:sldIdLst>
    <p:sldId id="624" r:id="rId2"/>
    <p:sldId id="257" r:id="rId3"/>
    <p:sldId id="301" r:id="rId4"/>
    <p:sldId id="6637" r:id="rId5"/>
    <p:sldId id="665" r:id="rId6"/>
    <p:sldId id="667" r:id="rId7"/>
    <p:sldId id="668" r:id="rId8"/>
    <p:sldId id="425" r:id="rId9"/>
    <p:sldId id="6645" r:id="rId10"/>
    <p:sldId id="5260" r:id="rId11"/>
    <p:sldId id="6646" r:id="rId12"/>
    <p:sldId id="675" r:id="rId13"/>
    <p:sldId id="676" r:id="rId14"/>
    <p:sldId id="674" r:id="rId15"/>
    <p:sldId id="6629" r:id="rId16"/>
    <p:sldId id="6628" r:id="rId17"/>
    <p:sldId id="5613" r:id="rId18"/>
    <p:sldId id="5755" r:id="rId19"/>
    <p:sldId id="6626" r:id="rId20"/>
    <p:sldId id="6647" r:id="rId21"/>
    <p:sldId id="6648" r:id="rId22"/>
    <p:sldId id="6638" r:id="rId23"/>
    <p:sldId id="258" r:id="rId24"/>
    <p:sldId id="6639" r:id="rId25"/>
    <p:sldId id="670" r:id="rId26"/>
    <p:sldId id="671" r:id="rId27"/>
    <p:sldId id="672" r:id="rId28"/>
    <p:sldId id="673" r:id="rId29"/>
    <p:sldId id="678" r:id="rId30"/>
    <p:sldId id="686" r:id="rId31"/>
    <p:sldId id="679" r:id="rId32"/>
    <p:sldId id="680" r:id="rId33"/>
    <p:sldId id="682" r:id="rId34"/>
    <p:sldId id="274" r:id="rId35"/>
    <p:sldId id="6640" r:id="rId36"/>
    <p:sldId id="6632" r:id="rId37"/>
    <p:sldId id="6631" r:id="rId38"/>
    <p:sldId id="303" r:id="rId39"/>
    <p:sldId id="6641" r:id="rId40"/>
    <p:sldId id="302" r:id="rId41"/>
    <p:sldId id="307" r:id="rId42"/>
    <p:sldId id="308" r:id="rId43"/>
    <p:sldId id="628" r:id="rId44"/>
    <p:sldId id="305" r:id="rId45"/>
    <p:sldId id="629" r:id="rId46"/>
    <p:sldId id="630" r:id="rId47"/>
    <p:sldId id="631" r:id="rId48"/>
    <p:sldId id="632" r:id="rId49"/>
    <p:sldId id="633" r:id="rId50"/>
    <p:sldId id="6642" r:id="rId51"/>
    <p:sldId id="295" r:id="rId52"/>
    <p:sldId id="324" r:id="rId53"/>
    <p:sldId id="6636" r:id="rId54"/>
    <p:sldId id="6643" r:id="rId55"/>
    <p:sldId id="639" r:id="rId56"/>
    <p:sldId id="640" r:id="rId57"/>
    <p:sldId id="641" r:id="rId58"/>
    <p:sldId id="642" r:id="rId59"/>
    <p:sldId id="643" r:id="rId60"/>
    <p:sldId id="6633" r:id="rId61"/>
    <p:sldId id="6634" r:id="rId62"/>
    <p:sldId id="6635" r:id="rId63"/>
    <p:sldId id="6649" r:id="rId64"/>
    <p:sldId id="645" r:id="rId65"/>
    <p:sldId id="6644" r:id="rId66"/>
    <p:sldId id="647" r:id="rId6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taberk Olgun" initials="AO" lastIdx="2" clrIdx="0">
    <p:extLst>
      <p:ext uri="{19B8F6BF-5375-455C-9EA6-DF929625EA0E}">
        <p15:presenceInfo xmlns:p15="http://schemas.microsoft.com/office/powerpoint/2012/main" userId="S::aolgun@etu.edu.tr::acd4a36d-8e2b-4bf9-9640-24bbf4f0f28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57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Orta Stil 2 - Vurgu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341" autoAdjust="0"/>
    <p:restoredTop sz="85744" autoAdjust="0"/>
  </p:normalViewPr>
  <p:slideViewPr>
    <p:cSldViewPr snapToGrid="0">
      <p:cViewPr varScale="1">
        <p:scale>
          <a:sx n="107" d="100"/>
          <a:sy n="107" d="100"/>
        </p:scale>
        <p:origin x="2296" y="17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840" y="6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>
            <a:extLst>
              <a:ext uri="{FF2B5EF4-FFF2-40B4-BE49-F238E27FC236}">
                <a16:creationId xmlns:a16="http://schemas.microsoft.com/office/drawing/2014/main" id="{77DA08E8-53C0-41C1-B14E-9595836993A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id="{30143DBD-F10E-492C-ADF8-342A939EC05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B9D07D-4A00-4F92-AF55-18EA03C4412A}" type="datetimeFigureOut">
              <a:rPr lang="tr-TR" smtClean="0"/>
              <a:t>28.12.2022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76D6159E-3F4F-4721-B75C-D4A1DC23694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A8C30C48-0F14-4D5C-A4D0-95BC2214271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68118C-437E-4328-ACDE-5D7FE2C38D9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554811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8B997D-A77B-4492-B8BA-B7DF74E65B62}" type="datetimeFigureOut">
              <a:rPr lang="tr-TR" smtClean="0"/>
              <a:t>28.12.2022</a:t>
            </a:fld>
            <a:endParaRPr lang="tr-TR"/>
          </a:p>
        </p:txBody>
      </p:sp>
      <p:sp>
        <p:nvSpPr>
          <p:cNvPr id="4" name="Slayt Resmi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75381-7527-4E0E-A355-7550D954D08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54138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75381-7527-4E0E-A355-7550D954D08C}" type="slidenum">
              <a:rPr lang="tr-TR" smtClean="0"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903253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75381-7527-4E0E-A355-7550D954D08C}" type="slidenum">
              <a:rPr lang="tr-TR" smtClean="0"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41331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75381-7527-4E0E-A355-7550D954D08C}" type="slidenum">
              <a:rPr lang="tr-TR" smtClean="0"/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0336730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TR" dirty="0"/>
              <a:t>I will describe the motivation of RowClone using an animation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75381-7527-4E0E-A355-7550D954D08C}" type="slidenum">
              <a:rPr lang="tr-TR" smtClean="0"/>
              <a:t>12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2421407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75381-7527-4E0E-A355-7550D954D08C}" type="slidenum">
              <a:rPr lang="tr-TR" smtClean="0"/>
              <a:t>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564884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75381-7527-4E0E-A355-7550D954D08C}" type="slidenum">
              <a:rPr lang="tr-TR" smtClean="0"/>
              <a:t>18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4214167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75381-7527-4E0E-A355-7550D954D08C}" type="slidenum">
              <a:rPr lang="tr-TR" smtClean="0"/>
              <a:t>22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555516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TR" dirty="0"/>
              <a:t>Rocket-chip is a …</a:t>
            </a:r>
          </a:p>
          <a:p>
            <a:endParaRPr lang="en-TR" dirty="0"/>
          </a:p>
          <a:p>
            <a:r>
              <a:rPr lang="en-TR" dirty="0"/>
              <a:t>How does it do that?</a:t>
            </a:r>
          </a:p>
          <a:p>
            <a:endParaRPr lang="en-TR" dirty="0"/>
          </a:p>
          <a:p>
            <a:r>
              <a:rPr lang="en-TR" dirty="0"/>
              <a:t>…</a:t>
            </a:r>
          </a:p>
          <a:p>
            <a:endParaRPr lang="en-TR" dirty="0"/>
          </a:p>
          <a:p>
            <a:r>
              <a:rPr lang="en-TR" dirty="0"/>
              <a:t>[After talking about generators] -&gt; Connected with standard interfaces.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1DBD16-F760-2E4E-8888-62AAA9E896AB}" type="slidenum">
              <a:rPr lang="en-TR" smtClean="0"/>
              <a:t>23</a:t>
            </a:fld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300353843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TR" dirty="0"/>
              <a:t>Next I will give an overview of PiDRAM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75381-7527-4E0E-A355-7550D954D08C}" type="slidenum">
              <a:rPr lang="tr-TR" smtClean="0"/>
              <a:t>24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0881919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75381-7527-4E0E-A355-7550D954D08C}" type="slidenum">
              <a:rPr lang="tr-TR" smtClean="0"/>
              <a:t>35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9656558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b="1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75381-7527-4E0E-A355-7550D954D08C}" type="slidenum">
              <a:rPr lang="tr-TR" smtClean="0"/>
              <a:t>36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036949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75381-7527-4E0E-A355-7550D954D08C}" type="slidenum">
              <a:rPr lang="tr-TR" smtClean="0"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9683452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b="1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75381-7527-4E0E-A355-7550D954D08C}" type="slidenum">
              <a:rPr lang="tr-TR" smtClean="0"/>
              <a:t>37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8268694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b="1" dirty="0"/>
              <a:t>Here is a </a:t>
            </a:r>
            <a:r>
              <a:rPr lang="tr-TR" b="1" dirty="0" err="1"/>
              <a:t>different</a:t>
            </a:r>
            <a:r>
              <a:rPr lang="tr-TR" b="1" dirty="0"/>
              <a:t> </a:t>
            </a:r>
            <a:r>
              <a:rPr lang="tr-TR" b="1" dirty="0" err="1"/>
              <a:t>view</a:t>
            </a:r>
            <a:r>
              <a:rPr lang="tr-TR" b="1" dirty="0"/>
              <a:t> of </a:t>
            </a:r>
            <a:r>
              <a:rPr lang="tr-TR" b="1" dirty="0" err="1"/>
              <a:t>the</a:t>
            </a:r>
            <a:r>
              <a:rPr lang="tr-TR" b="1" dirty="0"/>
              <a:t> </a:t>
            </a:r>
            <a:r>
              <a:rPr lang="tr-TR" b="1" dirty="0" err="1"/>
              <a:t>previous</a:t>
            </a:r>
            <a:r>
              <a:rPr lang="tr-TR" b="1" dirty="0"/>
              <a:t> </a:t>
            </a:r>
            <a:r>
              <a:rPr lang="tr-TR" b="1" dirty="0" err="1"/>
              <a:t>three</a:t>
            </a:r>
            <a:r>
              <a:rPr lang="tr-TR" b="1" dirty="0"/>
              <a:t> </a:t>
            </a:r>
            <a:r>
              <a:rPr lang="tr-TR" b="1" dirty="0" err="1"/>
              <a:t>requirements</a:t>
            </a:r>
            <a:r>
              <a:rPr lang="tr-TR" b="1" dirty="0"/>
              <a:t>.</a:t>
            </a: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75381-7527-4E0E-A355-7550D954D08C}" type="slidenum">
              <a:rPr lang="tr-TR" smtClean="0"/>
              <a:t>38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3406440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75381-7527-4E0E-A355-7550D954D08C}" type="slidenum">
              <a:rPr lang="tr-TR" smtClean="0"/>
              <a:t>39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2896401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TR" dirty="0"/>
              <a:t>…</a:t>
            </a:r>
          </a:p>
          <a:p>
            <a:r>
              <a:rPr lang="en-TR" dirty="0"/>
              <a:t>For example, when we w</a:t>
            </a:r>
            <a:r>
              <a:rPr lang="en-US" dirty="0"/>
              <a:t>an</a:t>
            </a:r>
            <a:r>
              <a:rPr lang="en-TR" dirty="0"/>
              <a:t>t to bulk initialize some data with 0s, we can place a row full of zeros in a DRAM Bank, and allocate accordingly to make sure that we can initialize data using RowClone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75381-7527-4E0E-A355-7550D954D08C}" type="slidenum">
              <a:rPr lang="tr-TR" smtClean="0"/>
              <a:t>40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7669524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TR" dirty="0"/>
              <a:t>Today's systems usually have two layers of translation between program-observed addresses and physical DRAM addresses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75381-7527-4E0E-A355-7550D954D08C}" type="slidenum">
              <a:rPr lang="tr-TR" smtClean="0"/>
              <a:t>41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0415320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TR" dirty="0"/>
              <a:t>So how does alloc align allocate data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75381-7527-4E0E-A355-7550D954D08C}" type="slidenum">
              <a:rPr lang="tr-TR" smtClean="0"/>
              <a:t>42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6673218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/>
              <a:t>Here is how </a:t>
            </a:r>
            <a:r>
              <a:rPr lang="tr-TR" dirty="0" err="1"/>
              <a:t>alloc</a:t>
            </a:r>
            <a:r>
              <a:rPr lang="tr-TR" dirty="0"/>
              <a:t> </a:t>
            </a:r>
            <a:r>
              <a:rPr lang="tr-TR" dirty="0" err="1"/>
              <a:t>align</a:t>
            </a:r>
            <a:r>
              <a:rPr lang="tr-TR" dirty="0"/>
              <a:t> </a:t>
            </a:r>
            <a:r>
              <a:rPr lang="tr-TR" dirty="0" err="1"/>
              <a:t>works</a:t>
            </a:r>
            <a:r>
              <a:rPr lang="tr-TR" dirty="0"/>
              <a:t> </a:t>
            </a:r>
            <a:r>
              <a:rPr lang="tr-TR" dirty="0" err="1"/>
              <a:t>over</a:t>
            </a:r>
            <a:r>
              <a:rPr lang="tr-TR" dirty="0"/>
              <a:t> an </a:t>
            </a:r>
            <a:r>
              <a:rPr lang="tr-TR" dirty="0" err="1"/>
              <a:t>example</a:t>
            </a:r>
            <a:r>
              <a:rPr lang="tr-TR" dirty="0"/>
              <a:t>. I </a:t>
            </a:r>
            <a:r>
              <a:rPr lang="tr-TR" dirty="0" err="1"/>
              <a:t>will</a:t>
            </a:r>
            <a:r>
              <a:rPr lang="tr-TR" dirty="0"/>
              <a:t> </a:t>
            </a:r>
            <a:r>
              <a:rPr lang="tr-TR" dirty="0" err="1"/>
              <a:t>also</a:t>
            </a:r>
            <a:r>
              <a:rPr lang="tr-TR" dirty="0"/>
              <a:t> </a:t>
            </a:r>
            <a:r>
              <a:rPr lang="tr-TR" dirty="0" err="1"/>
              <a:t>describe</a:t>
            </a:r>
            <a:r>
              <a:rPr lang="tr-TR" dirty="0"/>
              <a:t> </a:t>
            </a:r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algorithm</a:t>
            </a:r>
            <a:r>
              <a:rPr lang="tr-TR" dirty="0"/>
              <a:t> in </a:t>
            </a:r>
            <a:r>
              <a:rPr lang="tr-TR" dirty="0" err="1"/>
              <a:t>more</a:t>
            </a:r>
            <a:r>
              <a:rPr lang="tr-TR" dirty="0"/>
              <a:t> </a:t>
            </a:r>
            <a:r>
              <a:rPr lang="tr-TR" dirty="0" err="1"/>
              <a:t>detail</a:t>
            </a:r>
            <a:r>
              <a:rPr lang="tr-TR" dirty="0"/>
              <a:t> in </a:t>
            </a:r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next</a:t>
            </a:r>
            <a:r>
              <a:rPr lang="tr-TR" dirty="0"/>
              <a:t> </a:t>
            </a:r>
            <a:r>
              <a:rPr lang="tr-TR" dirty="0" err="1"/>
              <a:t>slides</a:t>
            </a:r>
            <a:r>
              <a:rPr lang="tr-TR" dirty="0"/>
              <a:t>.</a:t>
            </a:r>
          </a:p>
          <a:p>
            <a:endParaRPr lang="tr-TR" dirty="0"/>
          </a:p>
          <a:p>
            <a:r>
              <a:rPr lang="tr-TR" dirty="0" err="1"/>
              <a:t>In</a:t>
            </a:r>
            <a:r>
              <a:rPr lang="tr-TR" dirty="0"/>
              <a:t> </a:t>
            </a:r>
            <a:r>
              <a:rPr lang="tr-TR" dirty="0" err="1"/>
              <a:t>this</a:t>
            </a:r>
            <a:r>
              <a:rPr lang="tr-TR" dirty="0"/>
              <a:t> </a:t>
            </a:r>
            <a:r>
              <a:rPr lang="tr-TR" dirty="0" err="1"/>
              <a:t>example</a:t>
            </a:r>
            <a:r>
              <a:rPr lang="tr-TR" dirty="0"/>
              <a:t> </a:t>
            </a:r>
            <a:r>
              <a:rPr lang="tr-TR" dirty="0" err="1"/>
              <a:t>we</a:t>
            </a:r>
            <a:r>
              <a:rPr lang="tr-TR" dirty="0"/>
              <a:t> </a:t>
            </a:r>
            <a:r>
              <a:rPr lang="tr-TR" dirty="0" err="1"/>
              <a:t>are</a:t>
            </a:r>
            <a:r>
              <a:rPr lang="tr-TR" dirty="0"/>
              <a:t> </a:t>
            </a:r>
            <a:r>
              <a:rPr lang="tr-TR" dirty="0" err="1"/>
              <a:t>allocating</a:t>
            </a:r>
            <a:r>
              <a:rPr lang="tr-TR" dirty="0"/>
              <a:t> </a:t>
            </a:r>
            <a:r>
              <a:rPr lang="tr-TR" dirty="0" err="1"/>
              <a:t>two</a:t>
            </a:r>
            <a:r>
              <a:rPr lang="tr-TR" dirty="0"/>
              <a:t> 16 </a:t>
            </a:r>
            <a:r>
              <a:rPr lang="tr-TR" dirty="0" err="1"/>
              <a:t>KiB</a:t>
            </a:r>
            <a:r>
              <a:rPr lang="tr-TR" dirty="0"/>
              <a:t> </a:t>
            </a:r>
            <a:r>
              <a:rPr lang="tr-TR" dirty="0" err="1"/>
              <a:t>arrays</a:t>
            </a:r>
            <a:r>
              <a:rPr lang="tr-TR" dirty="0"/>
              <a:t> A </a:t>
            </a:r>
            <a:r>
              <a:rPr lang="tr-TR" dirty="0" err="1"/>
              <a:t>and</a:t>
            </a:r>
            <a:r>
              <a:rPr lang="tr-TR" dirty="0"/>
              <a:t>  B. </a:t>
            </a:r>
          </a:p>
          <a:p>
            <a:endParaRPr lang="tr-TR" dirty="0"/>
          </a:p>
          <a:p>
            <a:r>
              <a:rPr lang="tr-TR" dirty="0"/>
              <a:t>[CLICK] Here </a:t>
            </a:r>
            <a:r>
              <a:rPr lang="tr-TR" dirty="0" err="1"/>
              <a:t>are</a:t>
            </a:r>
            <a:r>
              <a:rPr lang="tr-TR" dirty="0"/>
              <a:t> </a:t>
            </a:r>
            <a:r>
              <a:rPr lang="tr-TR" dirty="0" err="1"/>
              <a:t>multiple</a:t>
            </a:r>
            <a:r>
              <a:rPr lang="tr-TR" dirty="0"/>
              <a:t> DRAM </a:t>
            </a:r>
            <a:r>
              <a:rPr lang="tr-TR" dirty="0" err="1"/>
              <a:t>banks</a:t>
            </a:r>
            <a:r>
              <a:rPr lang="tr-TR" dirty="0"/>
              <a:t> </a:t>
            </a:r>
            <a:r>
              <a:rPr lang="tr-TR" dirty="0" err="1"/>
              <a:t>and</a:t>
            </a:r>
            <a:r>
              <a:rPr lang="tr-TR" dirty="0"/>
              <a:t> </a:t>
            </a:r>
            <a:r>
              <a:rPr lang="tr-TR" dirty="0" err="1"/>
              <a:t>two</a:t>
            </a:r>
            <a:r>
              <a:rPr lang="tr-TR" dirty="0"/>
              <a:t> </a:t>
            </a:r>
            <a:r>
              <a:rPr lang="tr-TR" dirty="0" err="1"/>
              <a:t>rows</a:t>
            </a:r>
            <a:r>
              <a:rPr lang="tr-TR" dirty="0"/>
              <a:t> in </a:t>
            </a:r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same</a:t>
            </a:r>
            <a:r>
              <a:rPr lang="tr-TR" dirty="0"/>
              <a:t> </a:t>
            </a:r>
            <a:r>
              <a:rPr lang="tr-TR" dirty="0" err="1"/>
              <a:t>subarray</a:t>
            </a:r>
            <a:endParaRPr lang="tr-TR" dirty="0"/>
          </a:p>
          <a:p>
            <a:endParaRPr lang="tr-TR" dirty="0"/>
          </a:p>
          <a:p>
            <a:r>
              <a:rPr lang="tr-TR" dirty="0"/>
              <a:t>[CLICK] </a:t>
            </a:r>
            <a:r>
              <a:rPr lang="tr-TR" dirty="0" err="1"/>
              <a:t>Alloc</a:t>
            </a:r>
            <a:r>
              <a:rPr lang="tr-TR" dirty="0"/>
              <a:t> </a:t>
            </a:r>
            <a:r>
              <a:rPr lang="tr-TR" dirty="0" err="1"/>
              <a:t>align</a:t>
            </a:r>
            <a:r>
              <a:rPr lang="tr-TR" dirty="0"/>
              <a:t> </a:t>
            </a:r>
            <a:r>
              <a:rPr lang="tr-TR" dirty="0" err="1"/>
              <a:t>will</a:t>
            </a:r>
            <a:r>
              <a:rPr lang="tr-TR" dirty="0"/>
              <a:t> </a:t>
            </a:r>
            <a:r>
              <a:rPr lang="tr-TR" dirty="0" err="1"/>
              <a:t>scatter</a:t>
            </a:r>
            <a:r>
              <a:rPr lang="tr-TR" dirty="0"/>
              <a:t> </a:t>
            </a:r>
            <a:r>
              <a:rPr lang="tr-TR" dirty="0" err="1"/>
              <a:t>contiguous</a:t>
            </a:r>
            <a:r>
              <a:rPr lang="tr-TR" dirty="0"/>
              <a:t> </a:t>
            </a:r>
            <a:r>
              <a:rPr lang="tr-TR" dirty="0" err="1"/>
              <a:t>virtual</a:t>
            </a:r>
            <a:r>
              <a:rPr lang="tr-TR" dirty="0"/>
              <a:t> </a:t>
            </a:r>
            <a:r>
              <a:rPr lang="tr-TR" dirty="0" err="1"/>
              <a:t>pages</a:t>
            </a:r>
            <a:r>
              <a:rPr lang="tr-TR" dirty="0"/>
              <a:t> </a:t>
            </a:r>
            <a:r>
              <a:rPr lang="tr-TR" dirty="0" err="1"/>
              <a:t>into</a:t>
            </a:r>
            <a:r>
              <a:rPr lang="tr-TR" dirty="0"/>
              <a:t> </a:t>
            </a:r>
            <a:r>
              <a:rPr lang="tr-TR" dirty="0" err="1"/>
              <a:t>multiple</a:t>
            </a:r>
            <a:r>
              <a:rPr lang="tr-TR" dirty="0"/>
              <a:t> </a:t>
            </a:r>
            <a:r>
              <a:rPr lang="tr-TR" dirty="0" err="1"/>
              <a:t>banks</a:t>
            </a:r>
            <a:r>
              <a:rPr lang="tr-TR" dirty="0"/>
              <a:t> </a:t>
            </a:r>
            <a:r>
              <a:rPr lang="tr-TR" dirty="0" err="1"/>
              <a:t>to</a:t>
            </a:r>
            <a:r>
              <a:rPr lang="tr-TR" dirty="0"/>
              <a:t> </a:t>
            </a:r>
            <a:r>
              <a:rPr lang="tr-TR" dirty="0" err="1"/>
              <a:t>enhance</a:t>
            </a:r>
            <a:r>
              <a:rPr lang="tr-TR" dirty="0"/>
              <a:t> bank </a:t>
            </a:r>
            <a:r>
              <a:rPr lang="tr-TR" dirty="0" err="1"/>
              <a:t>level</a:t>
            </a:r>
            <a:r>
              <a:rPr lang="tr-TR" dirty="0"/>
              <a:t> </a:t>
            </a:r>
            <a:r>
              <a:rPr lang="tr-TR" dirty="0" err="1"/>
              <a:t>parallelism</a:t>
            </a:r>
            <a:r>
              <a:rPr lang="tr-TR" dirty="0"/>
              <a:t> </a:t>
            </a:r>
            <a:r>
              <a:rPr lang="tr-TR" dirty="0" err="1"/>
              <a:t>and</a:t>
            </a:r>
            <a:r>
              <a:rPr lang="tr-TR" dirty="0"/>
              <a:t> </a:t>
            </a:r>
            <a:r>
              <a:rPr lang="tr-TR" dirty="0" err="1"/>
              <a:t>also</a:t>
            </a:r>
            <a:r>
              <a:rPr lang="tr-TR" dirty="0"/>
              <a:t> </a:t>
            </a:r>
            <a:r>
              <a:rPr lang="tr-TR" dirty="0" err="1"/>
              <a:t>make</a:t>
            </a:r>
            <a:r>
              <a:rPr lang="tr-TR" dirty="0"/>
              <a:t> sure </a:t>
            </a:r>
            <a:r>
              <a:rPr lang="tr-TR" dirty="0" err="1"/>
              <a:t>that</a:t>
            </a:r>
            <a:r>
              <a:rPr lang="tr-TR" dirty="0"/>
              <a:t> </a:t>
            </a:r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two</a:t>
            </a:r>
            <a:r>
              <a:rPr lang="tr-TR" dirty="0"/>
              <a:t> </a:t>
            </a:r>
            <a:r>
              <a:rPr lang="tr-TR" dirty="0" err="1"/>
              <a:t>arrays</a:t>
            </a:r>
            <a:r>
              <a:rPr lang="tr-TR" dirty="0"/>
              <a:t> can be </a:t>
            </a:r>
            <a:r>
              <a:rPr lang="tr-TR" dirty="0" err="1"/>
              <a:t>copied</a:t>
            </a:r>
            <a:r>
              <a:rPr lang="tr-TR" dirty="0"/>
              <a:t> </a:t>
            </a:r>
            <a:r>
              <a:rPr lang="tr-TR" dirty="0" err="1"/>
              <a:t>to</a:t>
            </a:r>
            <a:r>
              <a:rPr lang="tr-TR" dirty="0"/>
              <a:t> </a:t>
            </a:r>
            <a:r>
              <a:rPr lang="tr-TR" dirty="0" err="1"/>
              <a:t>each</a:t>
            </a:r>
            <a:r>
              <a:rPr lang="tr-TR" dirty="0"/>
              <a:t> </a:t>
            </a:r>
            <a:r>
              <a:rPr lang="tr-TR" dirty="0" err="1"/>
              <a:t>other</a:t>
            </a:r>
            <a:r>
              <a:rPr lang="tr-TR" dirty="0"/>
              <a:t>. </a:t>
            </a:r>
            <a:r>
              <a:rPr lang="tr-TR" dirty="0" err="1"/>
              <a:t>To</a:t>
            </a:r>
            <a:r>
              <a:rPr lang="tr-TR" dirty="0"/>
              <a:t> do </a:t>
            </a:r>
            <a:r>
              <a:rPr lang="tr-TR" dirty="0" err="1"/>
              <a:t>so</a:t>
            </a:r>
            <a:r>
              <a:rPr lang="tr-TR" dirty="0"/>
              <a:t> it </a:t>
            </a:r>
            <a:r>
              <a:rPr lang="tr-TR" dirty="0" err="1"/>
              <a:t>overlaps</a:t>
            </a:r>
            <a:r>
              <a:rPr lang="tr-TR" dirty="0"/>
              <a:t> </a:t>
            </a:r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virtual</a:t>
            </a:r>
            <a:r>
              <a:rPr lang="tr-TR" dirty="0"/>
              <a:t> </a:t>
            </a:r>
            <a:r>
              <a:rPr lang="tr-TR" dirty="0" err="1"/>
              <a:t>pages</a:t>
            </a:r>
            <a:r>
              <a:rPr lang="tr-TR" dirty="0"/>
              <a:t> of </a:t>
            </a:r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two</a:t>
            </a:r>
            <a:r>
              <a:rPr lang="tr-TR" dirty="0"/>
              <a:t> </a:t>
            </a:r>
            <a:r>
              <a:rPr lang="tr-TR" dirty="0" err="1"/>
              <a:t>arrays</a:t>
            </a:r>
            <a:r>
              <a:rPr lang="tr-TR" dirty="0"/>
              <a:t> </a:t>
            </a:r>
            <a:r>
              <a:rPr lang="tr-TR" dirty="0" err="1"/>
              <a:t>that</a:t>
            </a:r>
            <a:r>
              <a:rPr lang="tr-TR" dirty="0"/>
              <a:t> </a:t>
            </a:r>
            <a:r>
              <a:rPr lang="tr-TR" dirty="0" err="1"/>
              <a:t>are</a:t>
            </a:r>
            <a:r>
              <a:rPr lang="tr-TR" dirty="0"/>
              <a:t> at </a:t>
            </a:r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same</a:t>
            </a:r>
            <a:r>
              <a:rPr lang="tr-TR" dirty="0"/>
              <a:t> </a:t>
            </a:r>
            <a:r>
              <a:rPr lang="tr-TR" dirty="0" err="1"/>
              <a:t>offset</a:t>
            </a:r>
            <a:r>
              <a:rPr lang="tr-TR" dirty="0"/>
              <a:t> in </a:t>
            </a:r>
            <a:r>
              <a:rPr lang="tr-TR" dirty="0" err="1"/>
              <a:t>the</a:t>
            </a:r>
            <a:r>
              <a:rPr lang="tr-TR" dirty="0"/>
              <a:t> DRAM bank.</a:t>
            </a: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75381-7527-4E0E-A355-7550D954D08C}" type="slidenum">
              <a:rPr lang="tr-TR" smtClean="0"/>
              <a:t>45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0705095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75381-7527-4E0E-A355-7550D954D08C}" type="slidenum">
              <a:rPr lang="tr-TR" smtClean="0"/>
              <a:t>46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8793586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75381-7527-4E0E-A355-7550D954D08C}" type="slidenum">
              <a:rPr lang="tr-TR" smtClean="0"/>
              <a:t>47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0448869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75381-7527-4E0E-A355-7550D954D08C}" type="slidenum">
              <a:rPr lang="tr-TR" smtClean="0"/>
              <a:t>49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201264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TR" dirty="0"/>
              <a:t>Here is the outline of this talk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75381-7527-4E0E-A355-7550D954D08C}" type="slidenum">
              <a:rPr lang="tr-TR" smtClean="0"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1001828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75381-7527-4E0E-A355-7550D954D08C}" type="slidenum">
              <a:rPr lang="tr-TR" smtClean="0"/>
              <a:t>50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7965312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75381-7527-4E0E-A355-7550D954D08C}" type="slidenum">
              <a:rPr lang="tr-TR" smtClean="0"/>
              <a:t>51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0967759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75381-7527-4E0E-A355-7550D954D08C}" type="slidenum">
              <a:rPr lang="tr-TR" smtClean="0"/>
              <a:t>54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3467656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TR" dirty="0"/>
              <a:t>&lt;Make sure to describe what each are especially for the second set of works&gt;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75381-7527-4E0E-A355-7550D954D08C}" type="slidenum">
              <a:rPr lang="tr-TR" smtClean="0"/>
              <a:t>60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6600814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TR" dirty="0"/>
              <a:t>More detailed discussion in the paper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75381-7527-4E0E-A355-7550D954D08C}" type="slidenum">
              <a:rPr lang="tr-TR" smtClean="0"/>
              <a:t>61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0886591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TR" dirty="0"/>
              <a:t>Compared to related existing platforms, pidram enables end-to-end integration of PuM techniques via [1 2 3 4], which other platforms fail to deliver fully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75381-7527-4E0E-A355-7550D954D08C}" type="slidenum">
              <a:rPr lang="tr-TR" smtClean="0"/>
              <a:t>62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6819303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75381-7527-4E0E-A355-7550D954D08C}" type="slidenum">
              <a:rPr lang="tr-TR" smtClean="0"/>
              <a:t>63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384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75381-7527-4E0E-A355-7550D954D08C}" type="slidenum">
              <a:rPr lang="tr-TR" smtClean="0"/>
              <a:t>65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374733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TR" dirty="0"/>
              <a:t>I will give relevant background on DRAM, Processing-using-memory and some examples to PuM techniques supported by current DRAM devices</a:t>
            </a:r>
          </a:p>
          <a:p>
            <a:endParaRPr lang="en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75381-7527-4E0E-A355-7550D954D08C}" type="slidenum">
              <a:rPr lang="tr-TR" smtClean="0"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892850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dirty="0"/>
              <a:t>A processor’s memory controller </a:t>
            </a:r>
          </a:p>
          <a:p>
            <a:r>
              <a:rPr lang="en-US" b="1" dirty="0"/>
              <a:t>[CLICK] </a:t>
            </a:r>
            <a:r>
              <a:rPr lang="en-US" b="0" dirty="0"/>
              <a:t>communicates with a set of DRAM chips within a DRAM module through a memory channel. </a:t>
            </a:r>
          </a:p>
          <a:p>
            <a:r>
              <a:rPr lang="en-US" b="1" dirty="0"/>
              <a:t>[CLICK] </a:t>
            </a:r>
            <a:r>
              <a:rPr lang="en-US" b="0" dirty="0"/>
              <a:t>Each DRAM chip contains multiple banks that share a common chip I/O interface.</a:t>
            </a:r>
          </a:p>
          <a:p>
            <a:r>
              <a:rPr lang="en-US" b="1" dirty="0"/>
              <a:t>[CLICK] </a:t>
            </a:r>
            <a:r>
              <a:rPr lang="en-US" b="0" dirty="0"/>
              <a:t>DRAM banks are organized into subarrays that consists of a set of </a:t>
            </a:r>
            <a:r>
              <a:rPr lang="en-US" b="0" dirty="0" err="1"/>
              <a:t>wordline</a:t>
            </a:r>
            <a:r>
              <a:rPr lang="en-US" b="0" dirty="0"/>
              <a:t> drivers and sense amplifiers</a:t>
            </a:r>
          </a:p>
          <a:p>
            <a:r>
              <a:rPr lang="en-US" b="1" dirty="0"/>
              <a:t>[CLICK] </a:t>
            </a:r>
            <a:r>
              <a:rPr lang="en-US" b="0" dirty="0"/>
              <a:t>Subarrays are partitioned into DRAM MATs which are collections of DRAM cells that are separated from each other by </a:t>
            </a:r>
            <a:r>
              <a:rPr lang="en-US" b="0" dirty="0" err="1"/>
              <a:t>wordline</a:t>
            </a:r>
            <a:r>
              <a:rPr lang="en-US" b="0" dirty="0"/>
              <a:t> drivers.</a:t>
            </a:r>
          </a:p>
          <a:p>
            <a:r>
              <a:rPr lang="en-US" b="1" dirty="0"/>
              <a:t>[CLICK] </a:t>
            </a:r>
            <a:r>
              <a:rPr lang="en-US" b="0" dirty="0"/>
              <a:t>DRAM cells are laid out onto a two-dimensional array of </a:t>
            </a:r>
            <a:r>
              <a:rPr lang="en-US" b="0" dirty="0" err="1"/>
              <a:t>wordlines</a:t>
            </a:r>
            <a:r>
              <a:rPr lang="en-US" b="0" dirty="0"/>
              <a:t> and </a:t>
            </a:r>
            <a:r>
              <a:rPr lang="en-US" b="0" dirty="0" err="1"/>
              <a:t>bitlines</a:t>
            </a:r>
            <a:r>
              <a:rPr lang="en-US" b="0" dirty="0"/>
              <a:t> within</a:t>
            </a:r>
          </a:p>
          <a:p>
            <a:r>
              <a:rPr lang="en-US" b="0" dirty="0"/>
              <a:t>a DRAM MAT.</a:t>
            </a:r>
            <a:r>
              <a:rPr lang="en-US" b="1" dirty="0"/>
              <a:t> </a:t>
            </a:r>
            <a:r>
              <a:rPr lang="en-US" b="0" dirty="0"/>
              <a:t>A row of DRAM cells is a DRAM row.</a:t>
            </a:r>
          </a:p>
          <a:p>
            <a:r>
              <a:rPr lang="en-US" b="1" dirty="0"/>
              <a:t>[CLICK] </a:t>
            </a:r>
            <a:r>
              <a:rPr lang="en-US" b="0" baseline="0" dirty="0"/>
              <a:t>Here is a simplified diagram of a DRAM cell.</a:t>
            </a:r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E676A0-33B1-4B4B-B1AA-B0B917FCAA9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1884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TR" dirty="0"/>
              <a:t>Here is how we access this DRAM cell. This is a diagram showing how a DRAM cell is connected to a sense amplifier. </a:t>
            </a:r>
          </a:p>
          <a:p>
            <a:r>
              <a:rPr lang="en-TR" b="1" dirty="0"/>
              <a:t>[CLICK]</a:t>
            </a:r>
            <a:r>
              <a:rPr lang="en-TR" dirty="0"/>
              <a:t> A DRAM cell contains two components, the capacitor stores data and the access transistor determines if the cell is being accessed.</a:t>
            </a:r>
          </a:p>
          <a:p>
            <a:r>
              <a:rPr lang="en-TR" b="1" dirty="0"/>
              <a:t>[CLICK] </a:t>
            </a:r>
            <a:r>
              <a:rPr lang="en-TR" b="0" dirty="0"/>
              <a:t>The access transistor is controlled by the wordline, which is enabled to </a:t>
            </a:r>
          </a:p>
          <a:p>
            <a:r>
              <a:rPr lang="en-TR" b="1" dirty="0"/>
              <a:t>[CLICK] </a:t>
            </a:r>
            <a:r>
              <a:rPr lang="en-TR" b="0" dirty="0"/>
              <a:t>connect the DRAM cell to its bitline</a:t>
            </a:r>
          </a:p>
          <a:p>
            <a:r>
              <a:rPr lang="en-TR" b="1" dirty="0"/>
              <a:t>[CLICK] </a:t>
            </a:r>
            <a:r>
              <a:rPr lang="en-TR" b="0" dirty="0"/>
              <a:t>The bitline bar is esentially the inverse of the bitline</a:t>
            </a:r>
          </a:p>
          <a:p>
            <a:r>
              <a:rPr lang="en-TR" b="1" dirty="0"/>
              <a:t>[CLICK] </a:t>
            </a:r>
            <a:r>
              <a:rPr lang="en-TR" b="0" dirty="0"/>
              <a:t>The DRAM sense amplifier has an enable signal which determines if the sense amplifier is currently active.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E676A0-33B1-4B4B-B1AA-B0B917FCAA9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87509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TR" dirty="0"/>
              <a:t>Initially, both the access transistor and the sense amplifier are disabled and both ends of the sense amplifier are maintained </a:t>
            </a:r>
            <a:r>
              <a:rPr lang="en-US" dirty="0"/>
              <a:t>at half </a:t>
            </a:r>
            <a:r>
              <a:rPr lang="en-US" dirty="0" err="1"/>
              <a:t>vdd</a:t>
            </a:r>
            <a:r>
              <a:rPr lang="en-TR" dirty="0"/>
              <a:t>. In this example, the capacitor is fully charged. To access the cell</a:t>
            </a:r>
          </a:p>
          <a:p>
            <a:r>
              <a:rPr lang="en-TR" b="1" dirty="0"/>
              <a:t>[CLICK] </a:t>
            </a:r>
            <a:r>
              <a:rPr lang="en-TR" b="0" dirty="0"/>
              <a:t>we first </a:t>
            </a:r>
            <a:r>
              <a:rPr lang="en-US" b="0" dirty="0"/>
              <a:t>enable</a:t>
            </a:r>
            <a:r>
              <a:rPr lang="en-TR" b="0" dirty="0"/>
              <a:t> the wordline, </a:t>
            </a:r>
            <a:r>
              <a:rPr lang="en-TR" b="1" dirty="0"/>
              <a:t>[CLICK] </a:t>
            </a:r>
            <a:r>
              <a:rPr lang="en-TR" b="0" dirty="0"/>
              <a:t>this connects the capacitor to its bitline.</a:t>
            </a:r>
          </a:p>
          <a:p>
            <a:r>
              <a:rPr lang="en-TR" b="1" dirty="0"/>
              <a:t>[CLICK] </a:t>
            </a:r>
            <a:r>
              <a:rPr lang="en-TR" b="0" dirty="0"/>
              <a:t>Since the capacitor has a voltage level higher than the bitline, the charge starts flowing from the capacitor to the bitline, </a:t>
            </a:r>
            <a:r>
              <a:rPr lang="en-TR" b="1" dirty="0"/>
              <a:t>[CLICK] </a:t>
            </a:r>
            <a:r>
              <a:rPr lang="en-TR" b="0" dirty="0"/>
              <a:t>resulting in the bitline voltage to deviate slightly towards Vdd.</a:t>
            </a:r>
          </a:p>
          <a:p>
            <a:r>
              <a:rPr lang="en-TR" b="1" dirty="0"/>
              <a:t>[CLICK] </a:t>
            </a:r>
            <a:r>
              <a:rPr lang="en-TR" b="0" dirty="0"/>
              <a:t>When we enable the sense amplifier, it will compare the voltage levels of bitline and bitline bar, and </a:t>
            </a:r>
            <a:r>
              <a:rPr lang="en-TR" b="1" dirty="0"/>
              <a:t>[CLICK]</a:t>
            </a:r>
            <a:r>
              <a:rPr lang="en-TR" b="0" dirty="0"/>
              <a:t> amplify the deviation until bitline voltage reaches Vdd.</a:t>
            </a:r>
          </a:p>
          <a:p>
            <a:r>
              <a:rPr lang="en-TR" b="1" dirty="0"/>
              <a:t>[CLICK] </a:t>
            </a:r>
            <a:r>
              <a:rPr lang="en-TR" b="0" dirty="0"/>
              <a:t>Since the capacitor is still connected to the bitline, the amplification process also restores the charge in the capacitor.</a:t>
            </a:r>
            <a:endParaRPr lang="en-TR" b="1" dirty="0"/>
          </a:p>
          <a:p>
            <a:endParaRPr lang="en-TR" b="1" dirty="0"/>
          </a:p>
          <a:p>
            <a:endParaRPr lang="en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E676A0-33B1-4B4B-B1AA-B0B917FCAA9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06330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dirty="0"/>
              <a:t>Now we will look at how DRAM operates at the scope of a single subarray.</a:t>
            </a:r>
          </a:p>
          <a:p>
            <a:r>
              <a:rPr lang="en-US" b="1" dirty="0"/>
              <a:t>[CLICK] </a:t>
            </a:r>
            <a:r>
              <a:rPr lang="en-US" b="0" dirty="0"/>
              <a:t>Because memory controllers typically access DRAM cells in the granularity of a cache line or a cache block we combine consecutive DRAM cells to form cache lines in this diagram.</a:t>
            </a:r>
          </a:p>
          <a:p>
            <a:r>
              <a:rPr lang="en-US" b="1" dirty="0"/>
              <a:t>[CLICK] </a:t>
            </a:r>
            <a:r>
              <a:rPr lang="en-US" b="0" dirty="0"/>
              <a:t>On the bottom we have a timeline of DRAM commands.</a:t>
            </a:r>
          </a:p>
          <a:p>
            <a:r>
              <a:rPr lang="en-US" b="1" dirty="0"/>
              <a:t>[CLICK] </a:t>
            </a:r>
            <a:r>
              <a:rPr lang="en-US" b="0" dirty="0"/>
              <a:t>First, we activate the first row to </a:t>
            </a:r>
            <a:r>
              <a:rPr lang="en-US" b="1" dirty="0"/>
              <a:t>[CLICK]</a:t>
            </a:r>
            <a:r>
              <a:rPr lang="en-US" b="0" dirty="0"/>
              <a:t> copy its cache lines to the sense amplifiers</a:t>
            </a:r>
          </a:p>
          <a:p>
            <a:r>
              <a:rPr lang="en-US" b="1" dirty="0"/>
              <a:t>[CLICK] </a:t>
            </a:r>
            <a:r>
              <a:rPr lang="en-US" b="0" dirty="0"/>
              <a:t>At this point we can read data </a:t>
            </a:r>
            <a:r>
              <a:rPr lang="en-US" b="1" dirty="0"/>
              <a:t>[CLICK] </a:t>
            </a:r>
            <a:r>
              <a:rPr lang="en-US" b="0" dirty="0"/>
              <a:t>in cache line granularity from the sense </a:t>
            </a:r>
            <a:r>
              <a:rPr lang="en-US" b="1" dirty="0"/>
              <a:t>[CLICK]</a:t>
            </a:r>
            <a:r>
              <a:rPr lang="en-US" b="0" dirty="0"/>
              <a:t> amplifiers by sending READ commands</a:t>
            </a:r>
          </a:p>
          <a:p>
            <a:r>
              <a:rPr lang="en-US" b="1" dirty="0"/>
              <a:t>[CLICK] </a:t>
            </a:r>
            <a:r>
              <a:rPr lang="en-US" b="0" dirty="0"/>
              <a:t>To access another row, we must first </a:t>
            </a:r>
            <a:r>
              <a:rPr lang="en-US" b="0" dirty="0" err="1"/>
              <a:t>precharge</a:t>
            </a:r>
            <a:r>
              <a:rPr lang="en-US" b="0" dirty="0"/>
              <a:t> the DRAM bank which closes the open DRAM row and sets the </a:t>
            </a:r>
            <a:r>
              <a:rPr lang="en-US" b="0" dirty="0" err="1"/>
              <a:t>bitline</a:t>
            </a:r>
            <a:r>
              <a:rPr lang="en-US" b="0" dirty="0"/>
              <a:t> voltage to half </a:t>
            </a:r>
            <a:r>
              <a:rPr lang="en-US" b="0" dirty="0" err="1"/>
              <a:t>Vdd</a:t>
            </a:r>
            <a:r>
              <a:rPr lang="en-US" b="0" dirty="0"/>
              <a:t>.</a:t>
            </a:r>
          </a:p>
          <a:p>
            <a:r>
              <a:rPr lang="en-US" b="1" dirty="0"/>
              <a:t>[CLICK] </a:t>
            </a:r>
            <a:r>
              <a:rPr lang="en-US" b="0" dirty="0"/>
              <a:t>We can now activate the </a:t>
            </a:r>
            <a:r>
              <a:rPr lang="en-US" b="1" dirty="0"/>
              <a:t>[CLICK]</a:t>
            </a:r>
            <a:r>
              <a:rPr lang="en-US" b="0" dirty="0"/>
              <a:t>  second row before </a:t>
            </a:r>
            <a:r>
              <a:rPr lang="en-US" b="1" dirty="0"/>
              <a:t>[CLICK] [CLICK] [CLICK] </a:t>
            </a:r>
            <a:r>
              <a:rPr lang="en-US" b="0" dirty="0"/>
              <a:t>reading data from it. </a:t>
            </a:r>
          </a:p>
          <a:p>
            <a:r>
              <a:rPr lang="en-US" b="1" dirty="0"/>
              <a:t>[CLICK]</a:t>
            </a:r>
            <a:r>
              <a:rPr lang="en-US" b="0" dirty="0"/>
              <a:t> To ensure correct operation, we must obey certain timing parameters that define intervals between DRAM command pairs. </a:t>
            </a:r>
          </a:p>
          <a:p>
            <a:r>
              <a:rPr lang="en-US" b="0" dirty="0"/>
              <a:t>Two important timing parameters are </a:t>
            </a:r>
            <a:r>
              <a:rPr lang="en-US" b="0" dirty="0" err="1"/>
              <a:t>tRAS</a:t>
            </a:r>
            <a:r>
              <a:rPr lang="en-US" b="0" dirty="0"/>
              <a:t> and </a:t>
            </a:r>
            <a:r>
              <a:rPr lang="en-US" b="0" dirty="0" err="1"/>
              <a:t>tRP</a:t>
            </a:r>
            <a:endParaRPr lang="en-US" b="1" dirty="0"/>
          </a:p>
          <a:p>
            <a:r>
              <a:rPr lang="en-US" b="1" dirty="0"/>
              <a:t>[CLICK] </a:t>
            </a:r>
            <a:r>
              <a:rPr lang="en-US" b="0" dirty="0" err="1"/>
              <a:t>tRAS</a:t>
            </a:r>
            <a:r>
              <a:rPr lang="en-US" b="0" dirty="0"/>
              <a:t> is the time required for the charge to become restored in the capacitors on the open row. </a:t>
            </a:r>
            <a:r>
              <a:rPr lang="en-US" b="0" dirty="0" err="1"/>
              <a:t>tRAS</a:t>
            </a:r>
            <a:r>
              <a:rPr lang="en-US" b="0" dirty="0"/>
              <a:t> dictates the amount of time we need to wait between successive activate and </a:t>
            </a:r>
            <a:r>
              <a:rPr lang="en-US" b="0" dirty="0" err="1"/>
              <a:t>precharge</a:t>
            </a:r>
            <a:r>
              <a:rPr lang="en-US" b="0" dirty="0"/>
              <a:t> commands</a:t>
            </a:r>
          </a:p>
          <a:p>
            <a:r>
              <a:rPr lang="en-US" b="1" dirty="0"/>
              <a:t>[CLICK] </a:t>
            </a:r>
            <a:r>
              <a:rPr lang="en-US" b="0" dirty="0" err="1"/>
              <a:t>tRP</a:t>
            </a:r>
            <a:r>
              <a:rPr lang="en-US" b="0" dirty="0"/>
              <a:t> is the time it takes for a </a:t>
            </a:r>
            <a:r>
              <a:rPr lang="en-US" b="0" dirty="0" err="1"/>
              <a:t>bitline</a:t>
            </a:r>
            <a:r>
              <a:rPr lang="en-US" b="0" dirty="0"/>
              <a:t> to become </a:t>
            </a:r>
            <a:r>
              <a:rPr lang="en-US" b="0" dirty="0" err="1"/>
              <a:t>precharged</a:t>
            </a:r>
            <a:r>
              <a:rPr lang="en-US" b="0" dirty="0"/>
              <a:t> to half </a:t>
            </a:r>
            <a:r>
              <a:rPr lang="en-US" b="0" dirty="0" err="1"/>
              <a:t>Vdd</a:t>
            </a:r>
            <a:r>
              <a:rPr lang="en-US" b="0" dirty="0"/>
              <a:t> such that a new activate command can be issued to open a DRAM row. Successive </a:t>
            </a:r>
            <a:r>
              <a:rPr lang="en-US" b="0" dirty="0" err="1"/>
              <a:t>precharge</a:t>
            </a:r>
            <a:r>
              <a:rPr lang="en-US" b="0" dirty="0"/>
              <a:t> and activate commands must be separated on the command bus by at least a </a:t>
            </a:r>
            <a:r>
              <a:rPr lang="en-US" b="0" dirty="0" err="1"/>
              <a:t>tRP</a:t>
            </a:r>
            <a:r>
              <a:rPr lang="en-US" b="0" dirty="0"/>
              <a:t> amount of time.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1FA935-BBE5-BC45-93FB-2CABE2AD613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56631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TR" dirty="0"/>
              <a:t>I will briefly describe existing processing using memory techniques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75381-7527-4E0E-A355-7550D954D08C}" type="slidenum">
              <a:rPr lang="tr-TR" smtClean="0"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587620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>
                <a:latin typeface="Trebuchet MS" panose="020B0603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>
                <a:latin typeface="Trebuchet MS" panose="020B0603020202020204" pitchFamily="34" charset="0"/>
              </a:defRPr>
            </a:lvl1pPr>
            <a:lvl2pPr marL="342884" indent="0" algn="ctr">
              <a:buNone/>
              <a:defRPr sz="1500"/>
            </a:lvl2pPr>
            <a:lvl3pPr marL="685766" indent="0" algn="ctr">
              <a:buNone/>
              <a:defRPr sz="1350"/>
            </a:lvl3pPr>
            <a:lvl4pPr marL="1028649" indent="0" algn="ctr">
              <a:buNone/>
              <a:defRPr sz="1200"/>
            </a:lvl4pPr>
            <a:lvl5pPr marL="1371532" indent="0" algn="ctr">
              <a:buNone/>
              <a:defRPr sz="1200"/>
            </a:lvl5pPr>
            <a:lvl6pPr marL="1714415" indent="0" algn="ctr">
              <a:buNone/>
              <a:defRPr sz="1200"/>
            </a:lvl6pPr>
            <a:lvl7pPr marL="2057297" indent="0" algn="ctr">
              <a:buNone/>
              <a:defRPr sz="1200"/>
            </a:lvl7pPr>
            <a:lvl8pPr marL="2400180" indent="0" algn="ctr">
              <a:buNone/>
              <a:defRPr sz="1200"/>
            </a:lvl8pPr>
            <a:lvl9pPr marL="2743064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959546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7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88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66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4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29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18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06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20912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F3103E0A-1103-4E2A-80B9-427ECF501675}"/>
              </a:ext>
            </a:extLst>
          </p:cNvPr>
          <p:cNvSpPr/>
          <p:nvPr userDrawn="1"/>
        </p:nvSpPr>
        <p:spPr>
          <a:xfrm>
            <a:off x="0" y="-1"/>
            <a:ext cx="9144000" cy="825767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b="1" dirty="0">
              <a:latin typeface="Trebuchet MS" panose="020B0603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88" y="78848"/>
            <a:ext cx="8815517" cy="753812"/>
          </a:xfrm>
        </p:spPr>
        <p:txBody>
          <a:bodyPr>
            <a:normAutofit/>
          </a:bodyPr>
          <a:lstStyle>
            <a:lvl1pPr>
              <a:defRPr sz="4600" b="1">
                <a:solidFill>
                  <a:schemeClr val="bg1"/>
                </a:solidFill>
                <a:latin typeface="Trebuchet MS" panose="020B0603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5488" y="1021492"/>
            <a:ext cx="8815517" cy="5368993"/>
          </a:xfrm>
        </p:spPr>
        <p:txBody>
          <a:bodyPr>
            <a:normAutofit/>
          </a:bodyPr>
          <a:lstStyle>
            <a:lvl1pPr>
              <a:defRPr sz="2800">
                <a:latin typeface="Trebuchet MS" panose="020B0603020202020204" pitchFamily="34" charset="0"/>
              </a:defRPr>
            </a:lvl1pPr>
            <a:lvl2pPr>
              <a:defRPr sz="2400">
                <a:latin typeface="Trebuchet MS" panose="020B0603020202020204" pitchFamily="34" charset="0"/>
              </a:defRPr>
            </a:lvl2pPr>
            <a:lvl3pPr>
              <a:defRPr sz="1800">
                <a:latin typeface="Trebuchet MS" panose="020B0603020202020204" pitchFamily="34" charset="0"/>
              </a:defRPr>
            </a:lvl3pPr>
            <a:lvl4pPr>
              <a:defRPr sz="1600">
                <a:latin typeface="Trebuchet MS" panose="020B0603020202020204" pitchFamily="34" charset="0"/>
              </a:defRPr>
            </a:lvl4pPr>
            <a:lvl5pPr>
              <a:defRPr sz="1600">
                <a:latin typeface="Trebuchet MS" panose="020B06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1FE0A3EE-6483-4E65-823F-5E7E920D709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52664" y="6494338"/>
            <a:ext cx="1180720" cy="227148"/>
          </a:xfrm>
          <a:prstGeom prst="rect">
            <a:avLst/>
          </a:prstGeom>
        </p:spPr>
      </p:pic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0E1FD7A5-C69D-412C-8DA5-5AA06BC4E5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29353" y="6494338"/>
            <a:ext cx="643730" cy="280288"/>
          </a:xfrm>
          <a:prstGeom prst="rect">
            <a:avLst/>
          </a:prstGeom>
        </p:spPr>
        <p:txBody>
          <a:bodyPr/>
          <a:lstStyle>
            <a:lvl1pPr algn="ctr">
              <a:defRPr sz="1600" b="1">
                <a:latin typeface="Trebuchet MS" panose="020B0603020202020204" pitchFamily="34" charset="0"/>
              </a:defRPr>
            </a:lvl1pPr>
          </a:lstStyle>
          <a:p>
            <a:fld id="{C19D2B53-EDAE-4B41-B849-8916FA40BCB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65144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2F3A1B36-F75C-4B3A-8AC7-B38B97092F73}"/>
              </a:ext>
            </a:extLst>
          </p:cNvPr>
          <p:cNvSpPr/>
          <p:nvPr userDrawn="1"/>
        </p:nvSpPr>
        <p:spPr>
          <a:xfrm>
            <a:off x="0" y="-1"/>
            <a:ext cx="9144000" cy="890327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b="1" dirty="0">
              <a:latin typeface="Trebuchet MS" panose="020B0603020202020204" pitchFamily="34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77D2451-9D72-4A45-A1BA-585E5FC3C46D}"/>
              </a:ext>
            </a:extLst>
          </p:cNvPr>
          <p:cNvSpPr txBox="1">
            <a:spLocks/>
          </p:cNvSpPr>
          <p:nvPr userDrawn="1"/>
        </p:nvSpPr>
        <p:spPr>
          <a:xfrm>
            <a:off x="155488" y="70610"/>
            <a:ext cx="8815517" cy="753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76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bg1"/>
                </a:solidFill>
                <a:latin typeface="Trebuchet MS" panose="020B0603020202020204" pitchFamily="34" charset="0"/>
                <a:ea typeface="Verdana" panose="020B0604030504040204" pitchFamily="34" charset="0"/>
                <a:cs typeface="Courier New" panose="02070309020205020404" pitchFamily="49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35CB8A4C-6108-4DBB-AB3B-F36B31AA793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52664" y="6462642"/>
            <a:ext cx="1345478" cy="258844"/>
          </a:xfrm>
          <a:prstGeom prst="rect">
            <a:avLst/>
          </a:prstGeom>
        </p:spPr>
      </p:pic>
      <p:sp>
        <p:nvSpPr>
          <p:cNvPr id="7" name="Slide Number Placeholder 7">
            <a:extLst>
              <a:ext uri="{FF2B5EF4-FFF2-40B4-BE49-F238E27FC236}">
                <a16:creationId xmlns:a16="http://schemas.microsoft.com/office/drawing/2014/main" id="{25E13529-B30F-4988-A788-9A2F9C01C8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543300" y="6467768"/>
            <a:ext cx="2057400" cy="280288"/>
          </a:xfrm>
          <a:prstGeom prst="rect">
            <a:avLst/>
          </a:prstGeom>
        </p:spPr>
        <p:txBody>
          <a:bodyPr/>
          <a:lstStyle>
            <a:lvl1pPr algn="ctr">
              <a:defRPr sz="1400">
                <a:latin typeface="Trebuchet MS" panose="020B0603020202020204" pitchFamily="34" charset="0"/>
              </a:defRPr>
            </a:lvl1pPr>
          </a:lstStyle>
          <a:p>
            <a:fld id="{C19D2B53-EDAE-4B41-B849-8916FA40BCB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30956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910755F8-9E4F-4AC1-934C-4503FD0A51D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52664" y="6462642"/>
            <a:ext cx="1345478" cy="258844"/>
          </a:xfrm>
          <a:prstGeom prst="rect">
            <a:avLst/>
          </a:prstGeom>
        </p:spPr>
      </p:pic>
      <p:sp>
        <p:nvSpPr>
          <p:cNvPr id="4" name="Slide Number Placeholder 7">
            <a:extLst>
              <a:ext uri="{FF2B5EF4-FFF2-40B4-BE49-F238E27FC236}">
                <a16:creationId xmlns:a16="http://schemas.microsoft.com/office/drawing/2014/main" id="{D3FBD0FA-D9BB-45FA-A53B-03090A5B6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543300" y="6467768"/>
            <a:ext cx="2057400" cy="280288"/>
          </a:xfrm>
          <a:prstGeom prst="rect">
            <a:avLst/>
          </a:prstGeom>
        </p:spPr>
        <p:txBody>
          <a:bodyPr/>
          <a:lstStyle>
            <a:lvl1pPr algn="ctr">
              <a:defRPr sz="1400">
                <a:latin typeface="Trebuchet MS" panose="020B0603020202020204" pitchFamily="34" charset="0"/>
              </a:defRPr>
            </a:lvl1pPr>
          </a:lstStyle>
          <a:p>
            <a:fld id="{C19D2B53-EDAE-4B41-B849-8916FA40BCB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79138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663" y="365126"/>
            <a:ext cx="8638674" cy="753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2663" y="1335505"/>
            <a:ext cx="8638674" cy="48366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3" hidden="1">
            <a:extLst>
              <a:ext uri="{FF2B5EF4-FFF2-40B4-BE49-F238E27FC236}">
                <a16:creationId xmlns:a16="http://schemas.microsoft.com/office/drawing/2014/main" id="{7777A21B-5E9D-45BB-84A5-530574EDE4F4}"/>
              </a:ext>
            </a:extLst>
          </p:cNvPr>
          <p:cNvSpPr/>
          <p:nvPr userDrawn="1"/>
        </p:nvSpPr>
        <p:spPr>
          <a:xfrm>
            <a:off x="8386618" y="5132173"/>
            <a:ext cx="757382" cy="172582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rebuchet MS" panose="020B0603020202020204" pitchFamily="34" charset="0"/>
              </a:rPr>
              <a:t>Video</a:t>
            </a:r>
          </a:p>
        </p:txBody>
      </p:sp>
    </p:spTree>
    <p:extLst>
      <p:ext uri="{BB962C8B-B14F-4D97-AF65-F5344CB8AC3E}">
        <p14:creationId xmlns:p14="http://schemas.microsoft.com/office/powerpoint/2010/main" val="13596069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</p:sldLayoutIdLst>
  <p:hf hdr="0" ftr="0" dt="0"/>
  <p:txStyles>
    <p:titleStyle>
      <a:lvl1pPr algn="l" defTabSz="685766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Trebuchet MS" panose="020B0603020202020204" pitchFamily="34" charset="0"/>
          <a:ea typeface="Verdana" panose="020B0604030504040204" pitchFamily="34" charset="0"/>
          <a:cs typeface="Courier New" panose="02070309020205020404" pitchFamily="49" charset="0"/>
        </a:defRPr>
      </a:lvl1pPr>
    </p:titleStyle>
    <p:bodyStyle>
      <a:lvl1pPr marL="171442" indent="-171442" algn="l" defTabSz="685766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Trebuchet MS" panose="020B0603020202020204" pitchFamily="34" charset="0"/>
          <a:ea typeface="Verdana" panose="020B0604030504040204" pitchFamily="34" charset="0"/>
          <a:cs typeface="Courier New" panose="02070309020205020404" pitchFamily="49" charset="0"/>
        </a:defRPr>
      </a:lvl1pPr>
      <a:lvl2pPr marL="514325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rebuchet MS" panose="020B0603020202020204" pitchFamily="34" charset="0"/>
          <a:ea typeface="Verdana" panose="020B0604030504040204" pitchFamily="34" charset="0"/>
          <a:cs typeface="Courier New" panose="02070309020205020404" pitchFamily="49" charset="0"/>
        </a:defRPr>
      </a:lvl2pPr>
      <a:lvl3pPr marL="857207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Trebuchet MS" panose="020B0603020202020204" pitchFamily="34" charset="0"/>
          <a:ea typeface="Verdana" panose="020B0604030504040204" pitchFamily="34" charset="0"/>
          <a:cs typeface="Courier New" panose="02070309020205020404" pitchFamily="49" charset="0"/>
        </a:defRPr>
      </a:lvl3pPr>
      <a:lvl4pPr marL="1200090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Trebuchet MS" panose="020B0603020202020204" pitchFamily="34" charset="0"/>
          <a:ea typeface="Verdana" panose="020B0604030504040204" pitchFamily="34" charset="0"/>
          <a:cs typeface="Courier New" panose="02070309020205020404" pitchFamily="49" charset="0"/>
        </a:defRPr>
      </a:lvl4pPr>
      <a:lvl5pPr marL="1542974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Trebuchet MS" panose="020B0603020202020204" pitchFamily="34" charset="0"/>
          <a:ea typeface="Verdana" panose="020B0604030504040204" pitchFamily="34" charset="0"/>
          <a:cs typeface="Courier New" panose="02070309020205020404" pitchFamily="49" charset="0"/>
        </a:defRPr>
      </a:lvl5pPr>
      <a:lvl6pPr marL="1885856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39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22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05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84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66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49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32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15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297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180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064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users.ece.cmu.edu/~omutlu/pub/rowclone_micro13.pdf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people.inf.ethz.ch/omutlu/pub/drange-dram-latency-based-true-random-number-generator_hpca19.pdf" TargetMode="External"/><Relationship Id="rId4" Type="http://schemas.openxmlformats.org/officeDocument/2006/relationships/hyperlink" Target="https://people.inf.ethz.ch/omutlu/pub/ambit-bulk-bitwise-dram_micro17.pdf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users.ece.cmu.edu/~omutlu/pub/rowclone_micro13.pdf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people.inf.ethz.ch/omutlu/pub/drange-dram-latency-based-true-random-number-generator_hpca19.pdf" TargetMode="External"/><Relationship Id="rId4" Type="http://schemas.openxmlformats.org/officeDocument/2006/relationships/hyperlink" Target="https://people.inf.ethz.ch/omutlu/pub/ambit-bulk-bitwise-dram_micro17.pdf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users.ece.cmu.edu/~omutlu/pub/in-DRAM-bulk-AND-OR-ieee_cal15.pdf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8.png"/><Relationship Id="rId4" Type="http://schemas.openxmlformats.org/officeDocument/2006/relationships/hyperlink" Target="http://www.computer.org/web/cal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parallel.princeton.edu/papers/micro19-gao.pdf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6.svg"/><Relationship Id="rId5" Type="http://schemas.openxmlformats.org/officeDocument/2006/relationships/image" Target="../media/image25.png"/><Relationship Id="rId4" Type="http://schemas.openxmlformats.org/officeDocument/2006/relationships/image" Target="../media/image24.sv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9.sv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sv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sv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sv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17.sv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sv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svg"/><Relationship Id="rId4" Type="http://schemas.openxmlformats.org/officeDocument/2006/relationships/image" Target="../media/image5.svg"/><Relationship Id="rId9" Type="http://schemas.openxmlformats.org/officeDocument/2006/relationships/image" Target="../media/image10.png"/><Relationship Id="rId14" Type="http://schemas.openxmlformats.org/officeDocument/2006/relationships/image" Target="../media/image15.sv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hyperlink" Target="http://people.inf.ethz.ch/omutlu/pub/dirty-block-index_seshadri_lightning-talk_isca14.pdf" TargetMode="External"/><Relationship Id="rId3" Type="http://schemas.openxmlformats.org/officeDocument/2006/relationships/hyperlink" Target="http://people.inf.ethz.ch/omutlu/pub/dirty-block-index_isca14.pdf" TargetMode="External"/><Relationship Id="rId7" Type="http://schemas.openxmlformats.org/officeDocument/2006/relationships/hyperlink" Target="http://people.inf.ethz.ch/omutlu/pub/dirty-block-index_seshadri_lightning-talk_isca14.pptx" TargetMode="External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people.inf.ethz.ch/omutlu/pub/dirty-block-index_seshadri_talk_isca14.pdf" TargetMode="External"/><Relationship Id="rId5" Type="http://schemas.openxmlformats.org/officeDocument/2006/relationships/hyperlink" Target="http://people.inf.ethz.ch/omutlu/pub/dirty-block-index_seshadri_talk_isca14.pptx" TargetMode="External"/><Relationship Id="rId4" Type="http://schemas.openxmlformats.org/officeDocument/2006/relationships/hyperlink" Target="http://cag.engr.uconn.edu/isca2014/" TargetMode="External"/><Relationship Id="rId9" Type="http://schemas.openxmlformats.org/officeDocument/2006/relationships/hyperlink" Target="https://github.com/CMU-SAFARI/memsim" TargetMode="Externa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hyperlink" Target="http://people.inf.ethz.ch/omutlu/pub/LazyPIM-coherence-for-processing-in-memory_ieee-cal16.pdf" TargetMode="External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www.computer.org/web/cal" TargetMode="Externa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3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>
            <a:extLst>
              <a:ext uri="{FF2B5EF4-FFF2-40B4-BE49-F238E27FC236}">
                <a16:creationId xmlns:a16="http://schemas.microsoft.com/office/drawing/2014/main" id="{6AE39E67-9F33-4963-A4BD-2CED6BBF468B}"/>
              </a:ext>
            </a:extLst>
          </p:cNvPr>
          <p:cNvSpPr/>
          <p:nvPr/>
        </p:nvSpPr>
        <p:spPr>
          <a:xfrm>
            <a:off x="0" y="4780230"/>
            <a:ext cx="9144000" cy="207777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Başlık 1">
            <a:extLst>
              <a:ext uri="{FF2B5EF4-FFF2-40B4-BE49-F238E27FC236}">
                <a16:creationId xmlns:a16="http://schemas.microsoft.com/office/drawing/2014/main" id="{BDCE69B5-DA71-4603-96DF-0DAA798102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285592"/>
            <a:ext cx="9144000" cy="2143408"/>
          </a:xfrm>
        </p:spPr>
        <p:txBody>
          <a:bodyPr>
            <a:normAutofit fontScale="90000"/>
          </a:bodyPr>
          <a:lstStyle/>
          <a:p>
            <a:r>
              <a:rPr lang="en-US" sz="6200" b="1" dirty="0" err="1"/>
              <a:t>PiDRAM</a:t>
            </a:r>
            <a:br>
              <a:rPr lang="en-US" sz="6000" b="1" dirty="0"/>
            </a:br>
            <a:r>
              <a:rPr lang="en-US" sz="4200" b="1" dirty="0"/>
              <a:t>A Framework for End-to-end Integration of Processing-using-memory</a:t>
            </a:r>
            <a:endParaRPr lang="tr-TR" sz="4200" b="1" dirty="0"/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F55ACC67-8F99-4B96-9E35-5DD5350960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4780230"/>
            <a:ext cx="9144000" cy="1655762"/>
          </a:xfrm>
        </p:spPr>
        <p:txBody>
          <a:bodyPr>
            <a:normAutofit/>
          </a:bodyPr>
          <a:lstStyle/>
          <a:p>
            <a:r>
              <a:rPr lang="en-US" sz="2600" b="1" dirty="0">
                <a:solidFill>
                  <a:schemeClr val="accent5">
                    <a:lumMod val="50000"/>
                  </a:schemeClr>
                </a:solidFill>
              </a:rPr>
              <a:t>Ataberk Olgun, </a:t>
            </a:r>
            <a:r>
              <a:rPr lang="en-US" sz="2600" dirty="0">
                <a:solidFill>
                  <a:schemeClr val="accent5">
                    <a:lumMod val="50000"/>
                  </a:schemeClr>
                </a:solidFill>
              </a:rPr>
              <a:t>Juan Gómez Luna, </a:t>
            </a:r>
            <a:br>
              <a:rPr lang="en-US" sz="2600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en-US" sz="2600" dirty="0">
                <a:solidFill>
                  <a:schemeClr val="accent5">
                    <a:lumMod val="50000"/>
                  </a:schemeClr>
                </a:solidFill>
              </a:rPr>
              <a:t>Konstantinos </a:t>
            </a:r>
            <a:r>
              <a:rPr lang="en-US" sz="2600" dirty="0" err="1">
                <a:solidFill>
                  <a:schemeClr val="accent5">
                    <a:lumMod val="50000"/>
                  </a:schemeClr>
                </a:solidFill>
              </a:rPr>
              <a:t>Kanellopoulos</a:t>
            </a:r>
            <a:r>
              <a:rPr lang="en-US" sz="2600" dirty="0">
                <a:solidFill>
                  <a:schemeClr val="accent5">
                    <a:lumMod val="50000"/>
                  </a:schemeClr>
                </a:solidFill>
              </a:rPr>
              <a:t>, Behzad Salami, </a:t>
            </a:r>
            <a:br>
              <a:rPr lang="en-US" sz="2600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en-US" sz="2600" dirty="0">
                <a:solidFill>
                  <a:schemeClr val="accent5">
                    <a:lumMod val="50000"/>
                  </a:schemeClr>
                </a:solidFill>
              </a:rPr>
              <a:t>Hasan Hassan, </a:t>
            </a:r>
            <a:r>
              <a:rPr lang="en-US" sz="2600" dirty="0" err="1">
                <a:solidFill>
                  <a:schemeClr val="accent5">
                    <a:lumMod val="50000"/>
                  </a:schemeClr>
                </a:solidFill>
              </a:rPr>
              <a:t>Oğuz</a:t>
            </a:r>
            <a:r>
              <a:rPr lang="en-US" sz="2600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2600" dirty="0" err="1">
                <a:solidFill>
                  <a:schemeClr val="accent5">
                    <a:lumMod val="50000"/>
                  </a:schemeClr>
                </a:solidFill>
              </a:rPr>
              <a:t>Ergin</a:t>
            </a:r>
            <a:r>
              <a:rPr lang="en-US" sz="2600" dirty="0">
                <a:solidFill>
                  <a:schemeClr val="accent5">
                    <a:lumMod val="50000"/>
                  </a:schemeClr>
                </a:solidFill>
              </a:rPr>
              <a:t>, </a:t>
            </a:r>
            <a:r>
              <a:rPr lang="tr-TR" sz="2600" dirty="0">
                <a:solidFill>
                  <a:schemeClr val="accent5">
                    <a:lumMod val="50000"/>
                  </a:schemeClr>
                </a:solidFill>
              </a:rPr>
              <a:t>Onur Mutlu</a:t>
            </a:r>
          </a:p>
        </p:txBody>
      </p:sp>
      <p:pic>
        <p:nvPicPr>
          <p:cNvPr id="5" name="Graphic 5">
            <a:extLst>
              <a:ext uri="{FF2B5EF4-FFF2-40B4-BE49-F238E27FC236}">
                <a16:creationId xmlns:a16="http://schemas.microsoft.com/office/drawing/2014/main" id="{28A40159-F07A-4884-8322-6F701768ED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320119" y="130987"/>
            <a:ext cx="2503762" cy="48167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D487DB4-751C-304C-9C42-EA446FC2BE5F}"/>
              </a:ext>
            </a:extLst>
          </p:cNvPr>
          <p:cNvSpPr txBox="1"/>
          <p:nvPr/>
        </p:nvSpPr>
        <p:spPr>
          <a:xfrm>
            <a:off x="1855959" y="3604935"/>
            <a:ext cx="54320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TR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anose="020B0703020202090204" pitchFamily="34" charset="0"/>
              </a:rPr>
              <a:t>P&amp;S PIM</a:t>
            </a:r>
            <a:br>
              <a:rPr lang="en-TR" sz="2400" b="1">
                <a:solidFill>
                  <a:schemeClr val="tx1">
                    <a:lumMod val="50000"/>
                    <a:lumOff val="50000"/>
                  </a:schemeClr>
                </a:solidFill>
                <a:latin typeface="Trebuchet MS" panose="020B0703020202090204" pitchFamily="34" charset="0"/>
              </a:rPr>
            </a:br>
            <a:r>
              <a:rPr lang="es-E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anose="020B0703020202090204" pitchFamily="34" charset="0"/>
              </a:rPr>
              <a:t>03</a:t>
            </a:r>
            <a:r>
              <a:rPr lang="en-TR" sz="2400" b="1">
                <a:solidFill>
                  <a:schemeClr val="tx1">
                    <a:lumMod val="50000"/>
                    <a:lumOff val="50000"/>
                  </a:schemeClr>
                </a:solidFill>
                <a:latin typeface="Trebuchet MS" panose="020B0703020202090204" pitchFamily="34" charset="0"/>
              </a:rPr>
              <a:t>.0</a:t>
            </a:r>
            <a:r>
              <a:rPr lang="es-E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anose="020B0703020202090204" pitchFamily="34" charset="0"/>
              </a:rPr>
              <a:t>1</a:t>
            </a:r>
            <a:r>
              <a:rPr lang="en-TR" sz="2400" b="1">
                <a:solidFill>
                  <a:schemeClr val="tx1">
                    <a:lumMod val="50000"/>
                    <a:lumOff val="50000"/>
                  </a:schemeClr>
                </a:solidFill>
                <a:latin typeface="Trebuchet MS" panose="020B0703020202090204" pitchFamily="34" charset="0"/>
              </a:rPr>
              <a:t>.2</a:t>
            </a:r>
            <a:r>
              <a:rPr lang="es-ES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anose="020B0703020202090204" pitchFamily="34" charset="0"/>
              </a:rPr>
              <a:t>3</a:t>
            </a:r>
            <a:endParaRPr lang="en-TR" sz="2400" b="1" dirty="0">
              <a:solidFill>
                <a:schemeClr val="tx1">
                  <a:lumMod val="50000"/>
                  <a:lumOff val="50000"/>
                </a:schemeClr>
              </a:solidFill>
              <a:latin typeface="Trebuchet MS" panose="020B070302020209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65353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Processing Using Memory (</a:t>
            </a:r>
            <a:r>
              <a:rPr lang="en-US" dirty="0" err="1"/>
              <a:t>PuM</a:t>
            </a:r>
            <a:r>
              <a:rPr lang="en-US" dirty="0"/>
              <a:t>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91637"/>
            <a:ext cx="9144000" cy="5542845"/>
          </a:xfrm>
        </p:spPr>
        <p:txBody>
          <a:bodyPr>
            <a:normAutofit/>
          </a:bodyPr>
          <a:lstStyle/>
          <a:p>
            <a:r>
              <a:rPr lang="en-US" dirty="0"/>
              <a:t>Take advantage of operational principles of memory to perform </a:t>
            </a:r>
            <a:r>
              <a:rPr lang="en-US" dirty="0">
                <a:solidFill>
                  <a:srgbClr val="0000FF"/>
                </a:solidFill>
              </a:rPr>
              <a:t>bulk data movement and computation in memory</a:t>
            </a:r>
            <a:endParaRPr lang="en-US" dirty="0"/>
          </a:p>
          <a:p>
            <a:pPr lvl="1"/>
            <a:r>
              <a:rPr lang="en-US" dirty="0"/>
              <a:t>Can </a:t>
            </a:r>
            <a:r>
              <a:rPr lang="en-US" dirty="0">
                <a:solidFill>
                  <a:srgbClr val="FF0000"/>
                </a:solidFill>
              </a:rPr>
              <a:t>exploit internal connectivity </a:t>
            </a:r>
            <a:r>
              <a:rPr lang="en-US" dirty="0"/>
              <a:t>to move data</a:t>
            </a:r>
          </a:p>
          <a:p>
            <a:pPr lvl="1"/>
            <a:r>
              <a:rPr lang="en-US" dirty="0"/>
              <a:t>Can </a:t>
            </a:r>
            <a:r>
              <a:rPr lang="en-US" dirty="0">
                <a:solidFill>
                  <a:srgbClr val="FF0000"/>
                </a:solidFill>
              </a:rPr>
              <a:t>exploit analog computation capability</a:t>
            </a:r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Examples: </a:t>
            </a:r>
            <a:r>
              <a:rPr lang="en-US" dirty="0" err="1"/>
              <a:t>RowClone</a:t>
            </a:r>
            <a:r>
              <a:rPr lang="en-US" dirty="0"/>
              <a:t>, In-DRAM AND/OR, D-</a:t>
            </a:r>
            <a:r>
              <a:rPr lang="en-US" dirty="0" err="1"/>
              <a:t>RaNGe</a:t>
            </a:r>
            <a:r>
              <a:rPr lang="en-US" dirty="0"/>
              <a:t>, …</a:t>
            </a:r>
          </a:p>
          <a:p>
            <a:pPr lvl="1"/>
            <a:r>
              <a:rPr lang="en-US" altLang="ja-JP" sz="1800" dirty="0">
                <a:solidFill>
                  <a:srgbClr val="0000FF"/>
                </a:solidFill>
                <a:latin typeface="Tahoma" charset="0"/>
                <a:ea typeface="ＭＳ Ｐゴシック"/>
                <a:hlinkClick r:id="rId3"/>
              </a:rPr>
              <a:t>RowClone: Fast and Efficient In-DRAM Copy and Initialization of Bulk Data</a:t>
            </a:r>
            <a:r>
              <a:rPr lang="en-US" altLang="ja-JP" sz="1800" dirty="0">
                <a:solidFill>
                  <a:srgbClr val="000000"/>
                </a:solidFill>
                <a:latin typeface="Tahoma" charset="0"/>
                <a:ea typeface="ＭＳ Ｐゴシック"/>
              </a:rPr>
              <a:t> (</a:t>
            </a:r>
            <a:r>
              <a:rPr lang="en-US" altLang="ja-JP" sz="1800" dirty="0">
                <a:solidFill>
                  <a:srgbClr val="0000FF"/>
                </a:solidFill>
                <a:latin typeface="Tahoma" charset="0"/>
                <a:ea typeface="ＭＳ Ｐゴシック"/>
              </a:rPr>
              <a:t>Seshadri et al., MICRO 2013</a:t>
            </a:r>
            <a:r>
              <a:rPr lang="en-US" altLang="ja-JP" sz="1800" dirty="0">
                <a:solidFill>
                  <a:srgbClr val="000000"/>
                </a:solidFill>
                <a:latin typeface="Tahoma" charset="0"/>
                <a:ea typeface="ＭＳ Ｐゴシック"/>
              </a:rPr>
              <a:t>)</a:t>
            </a:r>
            <a:endParaRPr lang="en-US" sz="1800" dirty="0">
              <a:solidFill>
                <a:srgbClr val="000000"/>
              </a:solidFill>
            </a:endParaRPr>
          </a:p>
          <a:p>
            <a:pPr lvl="1"/>
            <a:r>
              <a:rPr lang="en-US" sz="1800" dirty="0">
                <a:hlinkClick r:id="rId4"/>
              </a:rPr>
              <a:t>"Ambit: In-Memory Accelerator for Bulk Bitwise Operations Using Commodity DRAM Technology”</a:t>
            </a:r>
            <a:r>
              <a:rPr lang="en-US" sz="1800" dirty="0"/>
              <a:t> </a:t>
            </a:r>
            <a:r>
              <a:rPr lang="en-US" altLang="ja-JP" sz="1800" dirty="0">
                <a:solidFill>
                  <a:srgbClr val="000000"/>
                </a:solidFill>
                <a:latin typeface="Tahoma" charset="0"/>
                <a:ea typeface="ＭＳ Ｐゴシック"/>
              </a:rPr>
              <a:t>(</a:t>
            </a:r>
            <a:r>
              <a:rPr lang="en-US" altLang="ja-JP" sz="1800" dirty="0">
                <a:solidFill>
                  <a:srgbClr val="0000FF"/>
                </a:solidFill>
                <a:latin typeface="Tahoma" charset="0"/>
                <a:ea typeface="ＭＳ Ｐゴシック"/>
              </a:rPr>
              <a:t>Seshadri et al., MICRO 2017</a:t>
            </a:r>
            <a:r>
              <a:rPr lang="en-US" altLang="ja-JP" sz="1800" dirty="0">
                <a:solidFill>
                  <a:srgbClr val="000000"/>
                </a:solidFill>
                <a:latin typeface="Tahoma" charset="0"/>
                <a:ea typeface="ＭＳ Ｐゴシック"/>
              </a:rPr>
              <a:t>)</a:t>
            </a:r>
          </a:p>
          <a:p>
            <a:pPr lvl="1"/>
            <a:r>
              <a:rPr lang="en-US" sz="1800" dirty="0">
                <a:hlinkClick r:id="rId5"/>
              </a:rPr>
              <a:t>“D-RaNGe: Using Commodity DRAM Devices to Generate True Random Numbers with Low Latency and High Throughput”</a:t>
            </a:r>
            <a:r>
              <a:rPr lang="en-US" sz="1800" dirty="0"/>
              <a:t> (</a:t>
            </a:r>
            <a:r>
              <a:rPr lang="en-US" sz="1800" dirty="0">
                <a:solidFill>
                  <a:srgbClr val="0000FF"/>
                </a:solidFill>
                <a:latin typeface="Tahoma" charset="0"/>
                <a:ea typeface="ＭＳ Ｐゴシック"/>
              </a:rPr>
              <a:t>Kim et al., HPCA 2019</a:t>
            </a:r>
            <a:r>
              <a:rPr lang="en-US" sz="1800" dirty="0"/>
              <a:t>)</a:t>
            </a:r>
            <a:endParaRPr lang="en-US" sz="1800" dirty="0">
              <a:solidFill>
                <a:srgbClr val="000000"/>
              </a:solidFill>
              <a:latin typeface="Tahoma" charset="0"/>
              <a:ea typeface="ＭＳ Ｐゴシック"/>
            </a:endParaRPr>
          </a:p>
          <a:p>
            <a:pPr lvl="1"/>
            <a:r>
              <a:rPr lang="en-US" sz="1800" dirty="0">
                <a:solidFill>
                  <a:srgbClr val="000000"/>
                </a:solidFill>
                <a:latin typeface="Tahoma" charset="0"/>
                <a:ea typeface="ＭＳ Ｐゴシック"/>
              </a:rPr>
              <a:t>…</a:t>
            </a:r>
            <a:endParaRPr lang="en-US" sz="1800" dirty="0">
              <a:solidFill>
                <a:srgbClr val="000000"/>
              </a:solidFill>
            </a:endParaRPr>
          </a:p>
          <a:p>
            <a:pPr lvl="1"/>
            <a:endParaRPr lang="en-US" sz="1800" dirty="0"/>
          </a:p>
          <a:p>
            <a:pPr lvl="1"/>
            <a:endParaRPr lang="en-US" dirty="0"/>
          </a:p>
          <a:p>
            <a:pPr lvl="2"/>
            <a:endParaRPr lang="en-US" dirty="0"/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5FC97AFA-1635-4940-B44D-907D6BB11E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29353" y="6494338"/>
            <a:ext cx="643730" cy="280288"/>
          </a:xfrm>
        </p:spPr>
        <p:txBody>
          <a:bodyPr/>
          <a:lstStyle/>
          <a:p>
            <a:fld id="{C19D2B53-EDAE-4B41-B849-8916FA40BCB6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4676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Processing Using Memory (</a:t>
            </a:r>
            <a:r>
              <a:rPr lang="en-US" dirty="0" err="1"/>
              <a:t>PuM</a:t>
            </a:r>
            <a:r>
              <a:rPr lang="en-US" dirty="0"/>
              <a:t>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91637"/>
            <a:ext cx="9144000" cy="5542845"/>
          </a:xfrm>
        </p:spPr>
        <p:txBody>
          <a:bodyPr>
            <a:normAutofit/>
          </a:bodyPr>
          <a:lstStyle/>
          <a:p>
            <a:r>
              <a:rPr lang="en-US" dirty="0"/>
              <a:t>Take advantage of operational principles of memory to perform </a:t>
            </a:r>
            <a:r>
              <a:rPr lang="en-US" dirty="0">
                <a:solidFill>
                  <a:srgbClr val="0000FF"/>
                </a:solidFill>
              </a:rPr>
              <a:t>bulk data movement and computation in memory</a:t>
            </a:r>
            <a:endParaRPr lang="en-US" dirty="0"/>
          </a:p>
          <a:p>
            <a:pPr lvl="1"/>
            <a:r>
              <a:rPr lang="en-US" dirty="0"/>
              <a:t>Can </a:t>
            </a:r>
            <a:r>
              <a:rPr lang="en-US" dirty="0">
                <a:solidFill>
                  <a:srgbClr val="FF0000"/>
                </a:solidFill>
              </a:rPr>
              <a:t>exploit internal connectivity </a:t>
            </a:r>
            <a:r>
              <a:rPr lang="en-US" dirty="0"/>
              <a:t>to move data</a:t>
            </a:r>
          </a:p>
          <a:p>
            <a:pPr lvl="1"/>
            <a:r>
              <a:rPr lang="en-US" dirty="0"/>
              <a:t>Can </a:t>
            </a:r>
            <a:r>
              <a:rPr lang="en-US" dirty="0">
                <a:solidFill>
                  <a:srgbClr val="FF0000"/>
                </a:solidFill>
              </a:rPr>
              <a:t>exploit analog computation capability</a:t>
            </a:r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Examples: </a:t>
            </a:r>
            <a:r>
              <a:rPr lang="en-US" dirty="0" err="1"/>
              <a:t>RowClone</a:t>
            </a:r>
            <a:r>
              <a:rPr lang="en-US" dirty="0"/>
              <a:t>, In-DRAM AND/OR, D-</a:t>
            </a:r>
            <a:r>
              <a:rPr lang="en-US" dirty="0" err="1"/>
              <a:t>RaNGe</a:t>
            </a:r>
            <a:r>
              <a:rPr lang="en-US" dirty="0"/>
              <a:t>, …</a:t>
            </a:r>
          </a:p>
          <a:p>
            <a:pPr lvl="1"/>
            <a:r>
              <a:rPr lang="en-US" altLang="ja-JP" sz="1800" b="1" dirty="0">
                <a:solidFill>
                  <a:srgbClr val="0000FF"/>
                </a:solidFill>
                <a:latin typeface="Tahoma" charset="0"/>
                <a:ea typeface="ＭＳ Ｐゴシック"/>
                <a:hlinkClick r:id="rId3"/>
              </a:rPr>
              <a:t>RowClone: Fast and Efficient In-DRAM Copy and Initialization of Bulk Data</a:t>
            </a:r>
            <a:r>
              <a:rPr lang="en-US" altLang="ja-JP" sz="1800" b="1" dirty="0">
                <a:solidFill>
                  <a:srgbClr val="000000"/>
                </a:solidFill>
                <a:latin typeface="Tahoma" charset="0"/>
                <a:ea typeface="ＭＳ Ｐゴシック"/>
              </a:rPr>
              <a:t> (</a:t>
            </a:r>
            <a:r>
              <a:rPr lang="en-US" altLang="ja-JP" sz="1800" b="1" dirty="0">
                <a:solidFill>
                  <a:srgbClr val="0000FF"/>
                </a:solidFill>
                <a:latin typeface="Tahoma" charset="0"/>
                <a:ea typeface="ＭＳ Ｐゴシック"/>
              </a:rPr>
              <a:t>Seshadri et al., MICRO 2013</a:t>
            </a:r>
            <a:r>
              <a:rPr lang="en-US" altLang="ja-JP" sz="1800" b="1" dirty="0">
                <a:solidFill>
                  <a:srgbClr val="000000"/>
                </a:solidFill>
                <a:latin typeface="Tahoma" charset="0"/>
                <a:ea typeface="ＭＳ Ｐゴシック"/>
              </a:rPr>
              <a:t>)</a:t>
            </a:r>
            <a:endParaRPr lang="en-US" sz="1800" b="1" dirty="0">
              <a:solidFill>
                <a:srgbClr val="000000"/>
              </a:solidFill>
            </a:endParaRPr>
          </a:p>
          <a:p>
            <a:pPr lvl="1"/>
            <a:r>
              <a:rPr lang="en-US" sz="1800" dirty="0">
                <a:hlinkClick r:id="rId4"/>
              </a:rPr>
              <a:t>"Ambit: In-Memory Accelerator for Bulk Bitwise Operations Using Commodity DRAM Technology”</a:t>
            </a:r>
            <a:r>
              <a:rPr lang="en-US" sz="1800" dirty="0"/>
              <a:t> </a:t>
            </a:r>
            <a:r>
              <a:rPr lang="en-US" altLang="ja-JP" sz="1800" dirty="0">
                <a:solidFill>
                  <a:srgbClr val="000000"/>
                </a:solidFill>
                <a:latin typeface="Tahoma" charset="0"/>
                <a:ea typeface="ＭＳ Ｐゴシック"/>
              </a:rPr>
              <a:t>(</a:t>
            </a:r>
            <a:r>
              <a:rPr lang="en-US" altLang="ja-JP" sz="1800" dirty="0">
                <a:solidFill>
                  <a:srgbClr val="0000FF"/>
                </a:solidFill>
                <a:latin typeface="Tahoma" charset="0"/>
                <a:ea typeface="ＭＳ Ｐゴシック"/>
              </a:rPr>
              <a:t>Seshadri et al., MICRO 2017</a:t>
            </a:r>
            <a:r>
              <a:rPr lang="en-US" altLang="ja-JP" sz="1800" dirty="0">
                <a:solidFill>
                  <a:srgbClr val="000000"/>
                </a:solidFill>
                <a:latin typeface="Tahoma" charset="0"/>
                <a:ea typeface="ＭＳ Ｐゴシック"/>
              </a:rPr>
              <a:t>)</a:t>
            </a:r>
          </a:p>
          <a:p>
            <a:pPr lvl="1"/>
            <a:r>
              <a:rPr lang="en-US" sz="1800" dirty="0">
                <a:hlinkClick r:id="rId5"/>
              </a:rPr>
              <a:t>“D-RaNGe: Using Commodity DRAM Devices to Generate True Random Numbers with Low Latency and High Throughput”</a:t>
            </a:r>
            <a:r>
              <a:rPr lang="en-US" sz="1800" dirty="0"/>
              <a:t> (</a:t>
            </a:r>
            <a:r>
              <a:rPr lang="en-US" sz="1800" dirty="0">
                <a:solidFill>
                  <a:srgbClr val="0000FF"/>
                </a:solidFill>
                <a:latin typeface="Tahoma" charset="0"/>
                <a:ea typeface="ＭＳ Ｐゴシック"/>
              </a:rPr>
              <a:t>Kim et al., HPCA 2019</a:t>
            </a:r>
            <a:r>
              <a:rPr lang="en-US" sz="1800" dirty="0"/>
              <a:t>)</a:t>
            </a:r>
            <a:endParaRPr lang="en-US" sz="1800" dirty="0">
              <a:solidFill>
                <a:srgbClr val="000000"/>
              </a:solidFill>
              <a:latin typeface="Tahoma" charset="0"/>
              <a:ea typeface="ＭＳ Ｐゴシック"/>
            </a:endParaRPr>
          </a:p>
          <a:p>
            <a:pPr lvl="1"/>
            <a:r>
              <a:rPr lang="en-US" sz="1800" dirty="0">
                <a:solidFill>
                  <a:srgbClr val="000000"/>
                </a:solidFill>
                <a:latin typeface="Tahoma" charset="0"/>
                <a:ea typeface="ＭＳ Ｐゴシック"/>
              </a:rPr>
              <a:t>…</a:t>
            </a:r>
            <a:endParaRPr lang="en-US" sz="1800" dirty="0">
              <a:solidFill>
                <a:srgbClr val="000000"/>
              </a:solidFill>
            </a:endParaRPr>
          </a:p>
          <a:p>
            <a:pPr lvl="1"/>
            <a:endParaRPr lang="en-US" sz="1800" dirty="0"/>
          </a:p>
          <a:p>
            <a:pPr lvl="1"/>
            <a:endParaRPr lang="en-US" dirty="0"/>
          </a:p>
          <a:p>
            <a:pPr lvl="2"/>
            <a:endParaRPr lang="en-US" dirty="0"/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5FC97AFA-1635-4940-B44D-907D6BB11E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29353" y="6494338"/>
            <a:ext cx="643730" cy="280288"/>
          </a:xfrm>
        </p:spPr>
        <p:txBody>
          <a:bodyPr/>
          <a:lstStyle/>
          <a:p>
            <a:fld id="{C19D2B53-EDAE-4B41-B849-8916FA40BCB6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02136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76EBFB-99B0-BB41-A957-B52B8C8D16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TR" dirty="0"/>
              <a:t>RowClone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4FE79C-DF88-FA48-AF2C-5A87AC865C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D2B53-EDAE-4B41-B849-8916FA40BCB6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5" name="Rounded Rectangle 11">
            <a:extLst>
              <a:ext uri="{FF2B5EF4-FFF2-40B4-BE49-F238E27FC236}">
                <a16:creationId xmlns:a16="http://schemas.microsoft.com/office/drawing/2014/main" id="{7BA7ADA0-6527-4840-A017-6446FEB85683}"/>
              </a:ext>
            </a:extLst>
          </p:cNvPr>
          <p:cNvSpPr/>
          <p:nvPr/>
        </p:nvSpPr>
        <p:spPr>
          <a:xfrm>
            <a:off x="635268" y="2505209"/>
            <a:ext cx="1137920" cy="1066800"/>
          </a:xfrm>
          <a:prstGeom prst="roundRect">
            <a:avLst>
              <a:gd name="adj" fmla="val 570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Trebuchet MS" panose="020B0703020202090204" pitchFamily="34" charset="0"/>
              </a:rPr>
              <a:t>Core</a:t>
            </a:r>
          </a:p>
        </p:txBody>
      </p:sp>
      <p:sp>
        <p:nvSpPr>
          <p:cNvPr id="6" name="Rounded Rectangle 12">
            <a:extLst>
              <a:ext uri="{FF2B5EF4-FFF2-40B4-BE49-F238E27FC236}">
                <a16:creationId xmlns:a16="http://schemas.microsoft.com/office/drawing/2014/main" id="{7837773B-794D-F743-948F-8CB740D46868}"/>
              </a:ext>
            </a:extLst>
          </p:cNvPr>
          <p:cNvSpPr/>
          <p:nvPr/>
        </p:nvSpPr>
        <p:spPr>
          <a:xfrm>
            <a:off x="635268" y="3648209"/>
            <a:ext cx="1137920" cy="1066800"/>
          </a:xfrm>
          <a:prstGeom prst="roundRect">
            <a:avLst>
              <a:gd name="adj" fmla="val 5708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Trebuchet MS" panose="020B0703020202090204" pitchFamily="34" charset="0"/>
              </a:rPr>
              <a:t>Core</a:t>
            </a:r>
          </a:p>
        </p:txBody>
      </p:sp>
      <p:sp>
        <p:nvSpPr>
          <p:cNvPr id="7" name="Rounded Rectangle 13">
            <a:extLst>
              <a:ext uri="{FF2B5EF4-FFF2-40B4-BE49-F238E27FC236}">
                <a16:creationId xmlns:a16="http://schemas.microsoft.com/office/drawing/2014/main" id="{1AB14DA2-BEE3-D143-A343-5BF6572275DF}"/>
              </a:ext>
            </a:extLst>
          </p:cNvPr>
          <p:cNvSpPr/>
          <p:nvPr/>
        </p:nvSpPr>
        <p:spPr>
          <a:xfrm>
            <a:off x="1930668" y="2505209"/>
            <a:ext cx="609600" cy="2209800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2800" dirty="0">
                <a:latin typeface="Trebuchet MS" panose="020B0703020202090204" pitchFamily="34" charset="0"/>
              </a:rPr>
              <a:t>Cache</a:t>
            </a:r>
          </a:p>
        </p:txBody>
      </p:sp>
      <p:sp>
        <p:nvSpPr>
          <p:cNvPr id="8" name="Rounded Rectangle 14">
            <a:extLst>
              <a:ext uri="{FF2B5EF4-FFF2-40B4-BE49-F238E27FC236}">
                <a16:creationId xmlns:a16="http://schemas.microsoft.com/office/drawing/2014/main" id="{ABFDC29E-DA58-4044-9978-662BED24C472}"/>
              </a:ext>
            </a:extLst>
          </p:cNvPr>
          <p:cNvSpPr/>
          <p:nvPr/>
        </p:nvSpPr>
        <p:spPr>
          <a:xfrm>
            <a:off x="2692668" y="3114809"/>
            <a:ext cx="762000" cy="9906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Trebuchet MS" panose="020B0703020202090204" pitchFamily="34" charset="0"/>
              </a:rPr>
              <a:t>MC</a:t>
            </a:r>
          </a:p>
        </p:txBody>
      </p:sp>
      <p:sp>
        <p:nvSpPr>
          <p:cNvPr id="9" name="Rounded Rectangle 15">
            <a:extLst>
              <a:ext uri="{FF2B5EF4-FFF2-40B4-BE49-F238E27FC236}">
                <a16:creationId xmlns:a16="http://schemas.microsoft.com/office/drawing/2014/main" id="{106506E0-E858-F540-B7C8-D60C17E3009A}"/>
              </a:ext>
            </a:extLst>
          </p:cNvPr>
          <p:cNvSpPr/>
          <p:nvPr/>
        </p:nvSpPr>
        <p:spPr>
          <a:xfrm>
            <a:off x="7036068" y="1743209"/>
            <a:ext cx="914400" cy="381000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en-US" sz="2800" b="1" dirty="0">
              <a:latin typeface="Trebuchet MS" panose="020B0703020202090204" pitchFamily="34" charset="0"/>
            </a:endParaRPr>
          </a:p>
        </p:txBody>
      </p:sp>
      <p:sp>
        <p:nvSpPr>
          <p:cNvPr id="10" name="Left-Right Arrow 16">
            <a:extLst>
              <a:ext uri="{FF2B5EF4-FFF2-40B4-BE49-F238E27FC236}">
                <a16:creationId xmlns:a16="http://schemas.microsoft.com/office/drawing/2014/main" id="{BD820AA7-AAA0-6F42-86E9-674EEBED944E}"/>
              </a:ext>
            </a:extLst>
          </p:cNvPr>
          <p:cNvSpPr/>
          <p:nvPr/>
        </p:nvSpPr>
        <p:spPr>
          <a:xfrm>
            <a:off x="3530868" y="3038609"/>
            <a:ext cx="3429000" cy="1066800"/>
          </a:xfrm>
          <a:prstGeom prst="leftRightArrow">
            <a:avLst>
              <a:gd name="adj1" fmla="val 71135"/>
              <a:gd name="adj2" fmla="val 35910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latin typeface="Trebuchet MS" panose="020B0703020202090204" pitchFamily="34" charset="0"/>
              </a:rPr>
              <a:t>Channel</a:t>
            </a:r>
          </a:p>
        </p:txBody>
      </p:sp>
      <p:sp>
        <p:nvSpPr>
          <p:cNvPr id="11" name="Rectangle 17">
            <a:extLst>
              <a:ext uri="{FF2B5EF4-FFF2-40B4-BE49-F238E27FC236}">
                <a16:creationId xmlns:a16="http://schemas.microsoft.com/office/drawing/2014/main" id="{D9857FB1-2F31-8843-B8DE-35A7648E5A7F}"/>
              </a:ext>
            </a:extLst>
          </p:cNvPr>
          <p:cNvSpPr/>
          <p:nvPr/>
        </p:nvSpPr>
        <p:spPr>
          <a:xfrm>
            <a:off x="7036068" y="3572009"/>
            <a:ext cx="914400" cy="457200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latin typeface="Trebuchet MS" panose="020B0703020202090204" pitchFamily="34" charset="0"/>
              </a:rPr>
              <a:t>src</a:t>
            </a:r>
            <a:endParaRPr lang="en-US" sz="2800" b="1" dirty="0">
              <a:latin typeface="Trebuchet MS" panose="020B0703020202090204" pitchFamily="34" charset="0"/>
            </a:endParaRPr>
          </a:p>
        </p:txBody>
      </p:sp>
      <p:sp>
        <p:nvSpPr>
          <p:cNvPr id="12" name="Rectangle 18">
            <a:extLst>
              <a:ext uri="{FF2B5EF4-FFF2-40B4-BE49-F238E27FC236}">
                <a16:creationId xmlns:a16="http://schemas.microsoft.com/office/drawing/2014/main" id="{E4492833-3B85-9246-B500-9886007BDD6A}"/>
              </a:ext>
            </a:extLst>
          </p:cNvPr>
          <p:cNvSpPr/>
          <p:nvPr/>
        </p:nvSpPr>
        <p:spPr>
          <a:xfrm>
            <a:off x="7036068" y="2962409"/>
            <a:ext cx="914400" cy="457200"/>
          </a:xfrm>
          <a:prstGeom prst="rect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latin typeface="Trebuchet MS" panose="020B0703020202090204" pitchFamily="34" charset="0"/>
              </a:rPr>
              <a:t>dst</a:t>
            </a:r>
            <a:endParaRPr lang="en-US" sz="2800" dirty="0">
              <a:latin typeface="Trebuchet MS" panose="020B0703020202090204" pitchFamily="34" charset="0"/>
            </a:endParaRPr>
          </a:p>
        </p:txBody>
      </p:sp>
      <p:sp>
        <p:nvSpPr>
          <p:cNvPr id="13" name="Rectangle 19">
            <a:extLst>
              <a:ext uri="{FF2B5EF4-FFF2-40B4-BE49-F238E27FC236}">
                <a16:creationId xmlns:a16="http://schemas.microsoft.com/office/drawing/2014/main" id="{FA5AC28A-2EE9-A646-8751-98DD6BC162D8}"/>
              </a:ext>
            </a:extLst>
          </p:cNvPr>
          <p:cNvSpPr/>
          <p:nvPr/>
        </p:nvSpPr>
        <p:spPr>
          <a:xfrm>
            <a:off x="7036068" y="3572009"/>
            <a:ext cx="152400" cy="457200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800" dirty="0">
              <a:latin typeface="Trebuchet MS" panose="020B0703020202090204" pitchFamily="34" charset="0"/>
            </a:endParaRPr>
          </a:p>
        </p:txBody>
      </p:sp>
      <p:sp>
        <p:nvSpPr>
          <p:cNvPr id="14" name="Rectangle 32">
            <a:extLst>
              <a:ext uri="{FF2B5EF4-FFF2-40B4-BE49-F238E27FC236}">
                <a16:creationId xmlns:a16="http://schemas.microsoft.com/office/drawing/2014/main" id="{AC096FAE-5F98-9844-9EB8-BA69950B6D9A}"/>
              </a:ext>
            </a:extLst>
          </p:cNvPr>
          <p:cNvSpPr/>
          <p:nvPr/>
        </p:nvSpPr>
        <p:spPr>
          <a:xfrm>
            <a:off x="1930668" y="2962409"/>
            <a:ext cx="152400" cy="457200"/>
          </a:xfrm>
          <a:prstGeom prst="rect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latin typeface="Trebuchet MS" panose="020B0703020202090204" pitchFamily="34" charset="0"/>
            </a:endParaRPr>
          </a:p>
        </p:txBody>
      </p:sp>
      <p:sp>
        <p:nvSpPr>
          <p:cNvPr id="15" name="TextBox 33">
            <a:extLst>
              <a:ext uri="{FF2B5EF4-FFF2-40B4-BE49-F238E27FC236}">
                <a16:creationId xmlns:a16="http://schemas.microsoft.com/office/drawing/2014/main" id="{89C26894-3E62-514E-B419-86F04EF8E3C7}"/>
              </a:ext>
            </a:extLst>
          </p:cNvPr>
          <p:cNvSpPr txBox="1"/>
          <p:nvPr/>
        </p:nvSpPr>
        <p:spPr>
          <a:xfrm>
            <a:off x="2614179" y="4414436"/>
            <a:ext cx="3821879" cy="1148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rebuchet MS" panose="020B0703020202090204" pitchFamily="34" charset="0"/>
              </a:rPr>
              <a:t>High latency</a:t>
            </a:r>
          </a:p>
          <a:p>
            <a:pPr algn="ctr">
              <a:lnSpc>
                <a:spcPct val="70000"/>
              </a:lnSpc>
            </a:pPr>
            <a:r>
              <a:rPr 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rebuchet MS" panose="020B0703020202090204" pitchFamily="34" charset="0"/>
              </a:rPr>
              <a:t> (</a:t>
            </a:r>
            <a:r>
              <a:rPr 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rebuchet MS" panose="020B0703020202090204" pitchFamily="34" charset="0"/>
                <a:cs typeface="Arial" pitchFamily="34" charset="0"/>
              </a:rPr>
              <a:t>1046</a:t>
            </a: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rebuchet MS" panose="020B0703020202090204" pitchFamily="34" charset="0"/>
              </a:rPr>
              <a:t>ns to copy </a:t>
            </a:r>
            <a:r>
              <a:rPr 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rebuchet MS" panose="020B0703020202090204" pitchFamily="34" charset="0"/>
              </a:rPr>
              <a:t>4</a:t>
            </a: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rebuchet MS" panose="020B0703020202090204" pitchFamily="34" charset="0"/>
              </a:rPr>
              <a:t>KB)</a:t>
            </a:r>
            <a:endParaRPr lang="en-US" sz="3600" b="1" dirty="0">
              <a:solidFill>
                <a:schemeClr val="tx1">
                  <a:lumMod val="95000"/>
                  <a:lumOff val="5000"/>
                </a:schemeClr>
              </a:solidFill>
              <a:latin typeface="Trebuchet MS" panose="020B0703020202090204" pitchFamily="34" charset="0"/>
            </a:endParaRPr>
          </a:p>
        </p:txBody>
      </p:sp>
      <p:cxnSp>
        <p:nvCxnSpPr>
          <p:cNvPr id="16" name="Shape 34">
            <a:extLst>
              <a:ext uri="{FF2B5EF4-FFF2-40B4-BE49-F238E27FC236}">
                <a16:creationId xmlns:a16="http://schemas.microsoft.com/office/drawing/2014/main" id="{77358FCC-4ED7-DE49-A6A0-7B04ACC95907}"/>
              </a:ext>
            </a:extLst>
          </p:cNvPr>
          <p:cNvCxnSpPr>
            <a:stCxn id="15" idx="3"/>
          </p:cNvCxnSpPr>
          <p:nvPr/>
        </p:nvCxnSpPr>
        <p:spPr>
          <a:xfrm flipV="1">
            <a:off x="6436058" y="4029209"/>
            <a:ext cx="295210" cy="959615"/>
          </a:xfrm>
          <a:prstGeom prst="curvedConnector2">
            <a:avLst/>
          </a:prstGeom>
          <a:ln w="38100">
            <a:solidFill>
              <a:srgbClr val="C0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39">
            <a:extLst>
              <a:ext uri="{FF2B5EF4-FFF2-40B4-BE49-F238E27FC236}">
                <a16:creationId xmlns:a16="http://schemas.microsoft.com/office/drawing/2014/main" id="{4E92D6AB-6E6F-FD4F-8167-256EAE906E35}"/>
              </a:ext>
            </a:extLst>
          </p:cNvPr>
          <p:cNvSpPr txBox="1"/>
          <p:nvPr/>
        </p:nvSpPr>
        <p:spPr>
          <a:xfrm>
            <a:off x="3153190" y="1362209"/>
            <a:ext cx="3704860" cy="1148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rebuchet MS" panose="020B0703020202090204" pitchFamily="34" charset="0"/>
              </a:rPr>
              <a:t>High Energy</a:t>
            </a:r>
          </a:p>
          <a:p>
            <a:pPr algn="ctr">
              <a:lnSpc>
                <a:spcPct val="70000"/>
              </a:lnSpc>
            </a:pPr>
            <a:r>
              <a:rPr 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rebuchet MS" panose="020B0703020202090204" pitchFamily="34" charset="0"/>
              </a:rPr>
              <a:t>(</a:t>
            </a:r>
            <a:r>
              <a:rPr 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rebuchet MS" panose="020B0703020202090204" pitchFamily="34" charset="0"/>
                <a:cs typeface="Arial" pitchFamily="34" charset="0"/>
              </a:rPr>
              <a:t>3600</a:t>
            </a: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rebuchet MS" panose="020B0703020202090204" pitchFamily="34" charset="0"/>
              </a:rPr>
              <a:t>nJ to copy </a:t>
            </a:r>
            <a:r>
              <a:rPr 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rebuchet MS" panose="020B0703020202090204" pitchFamily="34" charset="0"/>
                <a:cs typeface="Arial" pitchFamily="34" charset="0"/>
              </a:rPr>
              <a:t>4</a:t>
            </a: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rebuchet MS" panose="020B0703020202090204" pitchFamily="34" charset="0"/>
              </a:rPr>
              <a:t>KB)</a:t>
            </a:r>
            <a:endParaRPr lang="en-US" sz="4000" b="1" dirty="0">
              <a:solidFill>
                <a:schemeClr val="tx1">
                  <a:lumMod val="95000"/>
                  <a:lumOff val="5000"/>
                </a:schemeClr>
              </a:solidFill>
              <a:latin typeface="Trebuchet MS" panose="020B0703020202090204" pitchFamily="34" charset="0"/>
            </a:endParaRPr>
          </a:p>
        </p:txBody>
      </p:sp>
      <p:cxnSp>
        <p:nvCxnSpPr>
          <p:cNvPr id="18" name="Shape 40">
            <a:extLst>
              <a:ext uri="{FF2B5EF4-FFF2-40B4-BE49-F238E27FC236}">
                <a16:creationId xmlns:a16="http://schemas.microsoft.com/office/drawing/2014/main" id="{BBA90827-E572-9446-8E62-099215A53B5E}"/>
              </a:ext>
            </a:extLst>
          </p:cNvPr>
          <p:cNvCxnSpPr>
            <a:stCxn id="17" idx="2"/>
            <a:endCxn id="10" idx="1"/>
          </p:cNvCxnSpPr>
          <p:nvPr/>
        </p:nvCxnSpPr>
        <p:spPr>
          <a:xfrm rot="16200000" flipH="1">
            <a:off x="4784699" y="2731906"/>
            <a:ext cx="681590" cy="239748"/>
          </a:xfrm>
          <a:prstGeom prst="curvedConnector3">
            <a:avLst>
              <a:gd name="adj1" fmla="val 50000"/>
            </a:avLst>
          </a:prstGeom>
          <a:ln w="38100">
            <a:solidFill>
              <a:srgbClr val="C0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>
            <a:extLst>
              <a:ext uri="{FF2B5EF4-FFF2-40B4-BE49-F238E27FC236}">
                <a16:creationId xmlns:a16="http://schemas.microsoft.com/office/drawing/2014/main" id="{D5F9B4D1-E8C4-004C-AC21-4861EFC7C0EE}"/>
              </a:ext>
            </a:extLst>
          </p:cNvPr>
          <p:cNvSpPr/>
          <p:nvPr/>
        </p:nvSpPr>
        <p:spPr>
          <a:xfrm>
            <a:off x="-165413" y="5605628"/>
            <a:ext cx="9381061" cy="78193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TR" sz="3200" b="1" dirty="0">
                <a:solidFill>
                  <a:schemeClr val="bg1"/>
                </a:solidFill>
                <a:latin typeface="Trebuchet MS" panose="020B0703020202090204" pitchFamily="34" charset="0"/>
              </a:rPr>
              <a:t>RowClone: Can we do it in DRAM?</a:t>
            </a:r>
          </a:p>
        </p:txBody>
      </p:sp>
    </p:spTree>
    <p:extLst>
      <p:ext uri="{BB962C8B-B14F-4D97-AF65-F5344CB8AC3E}">
        <p14:creationId xmlns:p14="http://schemas.microsoft.com/office/powerpoint/2010/main" val="1740402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1.11111E-6 L -0.41915 0.00093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964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2.22222E-6 L 0.48125 -0.00069 " pathEditMode="relative" rAng="0" ptsTypes="AA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62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4" grpId="0" animBg="1"/>
      <p:bldP spid="14" grpId="1" animBg="1"/>
      <p:bldP spid="15" grpId="0"/>
      <p:bldP spid="17" grpId="0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25BF47-0932-4C4A-B40E-14EE341466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TR" dirty="0"/>
              <a:t>RowClone-FPM: Mechanism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A52EFB-3173-A74E-B05E-438B86FA9C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D2B53-EDAE-4B41-B849-8916FA40BCB6}" type="slidenum">
              <a:rPr lang="en-US" smtClean="0"/>
              <a:pPr/>
              <a:t>13</a:t>
            </a:fld>
            <a:endParaRPr lang="en-US"/>
          </a:p>
        </p:txBody>
      </p:sp>
      <p:cxnSp>
        <p:nvCxnSpPr>
          <p:cNvPr id="6" name="Straight Connector 90">
            <a:extLst>
              <a:ext uri="{FF2B5EF4-FFF2-40B4-BE49-F238E27FC236}">
                <a16:creationId xmlns:a16="http://schemas.microsoft.com/office/drawing/2014/main" id="{DC93BE41-8298-A543-9498-ADEC506F90FE}"/>
              </a:ext>
            </a:extLst>
          </p:cNvPr>
          <p:cNvCxnSpPr>
            <a:cxnSpLocks/>
          </p:cNvCxnSpPr>
          <p:nvPr/>
        </p:nvCxnSpPr>
        <p:spPr>
          <a:xfrm flipH="1" flipV="1">
            <a:off x="3575386" y="1145070"/>
            <a:ext cx="22059" cy="2133601"/>
          </a:xfrm>
          <a:prstGeom prst="line">
            <a:avLst/>
          </a:prstGeom>
          <a:ln w="3810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92">
            <a:extLst>
              <a:ext uri="{FF2B5EF4-FFF2-40B4-BE49-F238E27FC236}">
                <a16:creationId xmlns:a16="http://schemas.microsoft.com/office/drawing/2014/main" id="{32026806-1774-E041-9F3B-A3F0AD583130}"/>
              </a:ext>
            </a:extLst>
          </p:cNvPr>
          <p:cNvCxnSpPr/>
          <p:nvPr/>
        </p:nvCxnSpPr>
        <p:spPr>
          <a:xfrm rot="5400000" flipH="1" flipV="1">
            <a:off x="2955758" y="2202414"/>
            <a:ext cx="2133600" cy="0"/>
          </a:xfrm>
          <a:prstGeom prst="line">
            <a:avLst/>
          </a:prstGeom>
          <a:ln w="3810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93">
            <a:extLst>
              <a:ext uri="{FF2B5EF4-FFF2-40B4-BE49-F238E27FC236}">
                <a16:creationId xmlns:a16="http://schemas.microsoft.com/office/drawing/2014/main" id="{26D35D72-131B-2345-83D1-6B45C3E4B3BF}"/>
              </a:ext>
            </a:extLst>
          </p:cNvPr>
          <p:cNvCxnSpPr/>
          <p:nvPr/>
        </p:nvCxnSpPr>
        <p:spPr>
          <a:xfrm rot="5400000" flipH="1" flipV="1">
            <a:off x="3412958" y="2202414"/>
            <a:ext cx="2133600" cy="0"/>
          </a:xfrm>
          <a:prstGeom prst="line">
            <a:avLst/>
          </a:prstGeom>
          <a:ln w="3810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94">
            <a:extLst>
              <a:ext uri="{FF2B5EF4-FFF2-40B4-BE49-F238E27FC236}">
                <a16:creationId xmlns:a16="http://schemas.microsoft.com/office/drawing/2014/main" id="{1EB98602-B5C5-144B-8804-A6E99E0838E8}"/>
              </a:ext>
            </a:extLst>
          </p:cNvPr>
          <p:cNvCxnSpPr/>
          <p:nvPr/>
        </p:nvCxnSpPr>
        <p:spPr>
          <a:xfrm rot="5400000" flipH="1" flipV="1">
            <a:off x="3870159" y="2202414"/>
            <a:ext cx="2133600" cy="0"/>
          </a:xfrm>
          <a:prstGeom prst="line">
            <a:avLst/>
          </a:prstGeom>
          <a:ln w="3810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5">
            <a:extLst>
              <a:ext uri="{FF2B5EF4-FFF2-40B4-BE49-F238E27FC236}">
                <a16:creationId xmlns:a16="http://schemas.microsoft.com/office/drawing/2014/main" id="{A3E6FCB6-B5F4-F142-93B4-D708B3F918F8}"/>
              </a:ext>
            </a:extLst>
          </p:cNvPr>
          <p:cNvCxnSpPr/>
          <p:nvPr/>
        </p:nvCxnSpPr>
        <p:spPr>
          <a:xfrm rot="5400000" flipH="1" flipV="1">
            <a:off x="4327359" y="2202414"/>
            <a:ext cx="2133600" cy="0"/>
          </a:xfrm>
          <a:prstGeom prst="line">
            <a:avLst/>
          </a:prstGeom>
          <a:ln w="3810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96">
            <a:extLst>
              <a:ext uri="{FF2B5EF4-FFF2-40B4-BE49-F238E27FC236}">
                <a16:creationId xmlns:a16="http://schemas.microsoft.com/office/drawing/2014/main" id="{5D437002-B48D-774C-9602-46DC9E27FEB4}"/>
              </a:ext>
            </a:extLst>
          </p:cNvPr>
          <p:cNvCxnSpPr/>
          <p:nvPr/>
        </p:nvCxnSpPr>
        <p:spPr>
          <a:xfrm rot="5400000" flipH="1" flipV="1">
            <a:off x="4784559" y="2202414"/>
            <a:ext cx="2133600" cy="0"/>
          </a:xfrm>
          <a:prstGeom prst="line">
            <a:avLst/>
          </a:prstGeom>
          <a:ln w="3810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val 11">
            <a:extLst>
              <a:ext uri="{FF2B5EF4-FFF2-40B4-BE49-F238E27FC236}">
                <a16:creationId xmlns:a16="http://schemas.microsoft.com/office/drawing/2014/main" id="{66D2314D-8882-AE4A-A035-FCA6D6B5DA8C}"/>
              </a:ext>
            </a:extLst>
          </p:cNvPr>
          <p:cNvSpPr/>
          <p:nvPr/>
        </p:nvSpPr>
        <p:spPr>
          <a:xfrm>
            <a:off x="3793959" y="1288014"/>
            <a:ext cx="457200" cy="45720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r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6D1BB6FF-C048-4F47-8CA1-4E055277FB6C}"/>
              </a:ext>
            </a:extLst>
          </p:cNvPr>
          <p:cNvSpPr/>
          <p:nvPr/>
        </p:nvSpPr>
        <p:spPr>
          <a:xfrm>
            <a:off x="4251159" y="1288014"/>
            <a:ext cx="457200" cy="45720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c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948165C6-6828-384B-B3E7-BF0175FDE595}"/>
              </a:ext>
            </a:extLst>
          </p:cNvPr>
          <p:cNvSpPr/>
          <p:nvPr/>
        </p:nvSpPr>
        <p:spPr>
          <a:xfrm>
            <a:off x="4708359" y="1288014"/>
            <a:ext cx="457200" cy="45720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r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A0C3A15F-93BD-3A4F-A8BE-9A46C13FACEF}"/>
              </a:ext>
            </a:extLst>
          </p:cNvPr>
          <p:cNvSpPr/>
          <p:nvPr/>
        </p:nvSpPr>
        <p:spPr>
          <a:xfrm>
            <a:off x="5165559" y="1288014"/>
            <a:ext cx="457200" cy="45720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o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610307F3-0ABF-4445-B19F-D4C1560421AC}"/>
              </a:ext>
            </a:extLst>
          </p:cNvPr>
          <p:cNvSpPr/>
          <p:nvPr/>
        </p:nvSpPr>
        <p:spPr>
          <a:xfrm>
            <a:off x="5622759" y="1288014"/>
            <a:ext cx="457200" cy="45720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w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6293E125-EDA5-3B41-B6DC-0919F5D5B074}"/>
              </a:ext>
            </a:extLst>
          </p:cNvPr>
          <p:cNvSpPr/>
          <p:nvPr/>
        </p:nvSpPr>
        <p:spPr>
          <a:xfrm>
            <a:off x="3793959" y="1745214"/>
            <a:ext cx="457200" cy="457200"/>
          </a:xfrm>
          <a:prstGeom prst="ellipse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DAADE2F-D409-174C-8E23-9DB879FA89AA}"/>
              </a:ext>
            </a:extLst>
          </p:cNvPr>
          <p:cNvSpPr/>
          <p:nvPr/>
        </p:nvSpPr>
        <p:spPr>
          <a:xfrm>
            <a:off x="4251159" y="1745214"/>
            <a:ext cx="457200" cy="457200"/>
          </a:xfrm>
          <a:prstGeom prst="ellipse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443918E5-B81C-764E-A9B3-5166A05367BE}"/>
              </a:ext>
            </a:extLst>
          </p:cNvPr>
          <p:cNvSpPr/>
          <p:nvPr/>
        </p:nvSpPr>
        <p:spPr>
          <a:xfrm>
            <a:off x="4708359" y="1745214"/>
            <a:ext cx="457200" cy="457200"/>
          </a:xfrm>
          <a:prstGeom prst="ellipse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96CD5291-F2E0-2245-8261-0E75AE20DD2B}"/>
              </a:ext>
            </a:extLst>
          </p:cNvPr>
          <p:cNvSpPr/>
          <p:nvPr/>
        </p:nvSpPr>
        <p:spPr>
          <a:xfrm>
            <a:off x="5165559" y="1745214"/>
            <a:ext cx="457200" cy="457200"/>
          </a:xfrm>
          <a:prstGeom prst="ellipse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30C76276-6EC1-B147-9152-F2CFC1A1EFBD}"/>
              </a:ext>
            </a:extLst>
          </p:cNvPr>
          <p:cNvSpPr/>
          <p:nvPr/>
        </p:nvSpPr>
        <p:spPr>
          <a:xfrm>
            <a:off x="5622759" y="1745214"/>
            <a:ext cx="457200" cy="457200"/>
          </a:xfrm>
          <a:prstGeom prst="ellipse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9B4B291C-1020-DE48-9B5A-C3D5D9BEC1AA}"/>
              </a:ext>
            </a:extLst>
          </p:cNvPr>
          <p:cNvSpPr/>
          <p:nvPr/>
        </p:nvSpPr>
        <p:spPr>
          <a:xfrm>
            <a:off x="3314700" y="1288014"/>
            <a:ext cx="457200" cy="45720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s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01EC4ACC-6785-F546-88E8-7520E38F8FAC}"/>
              </a:ext>
            </a:extLst>
          </p:cNvPr>
          <p:cNvSpPr/>
          <p:nvPr/>
        </p:nvSpPr>
        <p:spPr>
          <a:xfrm>
            <a:off x="3314700" y="1745214"/>
            <a:ext cx="457200" cy="457200"/>
          </a:xfrm>
          <a:prstGeom prst="ellipse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59E165C7-0636-BC4B-9F98-DDC5BF393244}"/>
              </a:ext>
            </a:extLst>
          </p:cNvPr>
          <p:cNvSpPr/>
          <p:nvPr/>
        </p:nvSpPr>
        <p:spPr>
          <a:xfrm>
            <a:off x="3793959" y="2202414"/>
            <a:ext cx="457200" cy="457200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s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FBB2D0D2-22C0-9042-BE30-077017064347}"/>
              </a:ext>
            </a:extLst>
          </p:cNvPr>
          <p:cNvSpPr/>
          <p:nvPr/>
        </p:nvSpPr>
        <p:spPr>
          <a:xfrm>
            <a:off x="4251161" y="2202414"/>
            <a:ext cx="457200" cy="457200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t</a:t>
            </a: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C118A03B-F77B-1A4D-AEC8-64B7C40337AB}"/>
              </a:ext>
            </a:extLst>
          </p:cNvPr>
          <p:cNvSpPr/>
          <p:nvPr/>
        </p:nvSpPr>
        <p:spPr>
          <a:xfrm>
            <a:off x="5165559" y="2202414"/>
            <a:ext cx="457200" cy="457200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o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D5303760-241A-B945-B1CE-AD4B399C0759}"/>
              </a:ext>
            </a:extLst>
          </p:cNvPr>
          <p:cNvSpPr/>
          <p:nvPr/>
        </p:nvSpPr>
        <p:spPr>
          <a:xfrm>
            <a:off x="5622761" y="2202414"/>
            <a:ext cx="457200" cy="457200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w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D6776C81-5D76-8449-8020-36AC206B7CC4}"/>
              </a:ext>
            </a:extLst>
          </p:cNvPr>
          <p:cNvSpPr/>
          <p:nvPr/>
        </p:nvSpPr>
        <p:spPr>
          <a:xfrm>
            <a:off x="3314701" y="2202414"/>
            <a:ext cx="457200" cy="457200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d</a:t>
            </a: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3B89ED6C-09F0-384B-BBDA-9585F0AAFA2B}"/>
              </a:ext>
            </a:extLst>
          </p:cNvPr>
          <p:cNvSpPr/>
          <p:nvPr/>
        </p:nvSpPr>
        <p:spPr>
          <a:xfrm>
            <a:off x="4708360" y="2202414"/>
            <a:ext cx="457200" cy="457200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r</a:t>
            </a: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D0B9E2E5-3666-A040-BF3C-A2D5FBB16E4A}"/>
              </a:ext>
            </a:extLst>
          </p:cNvPr>
          <p:cNvSpPr/>
          <p:nvPr/>
        </p:nvSpPr>
        <p:spPr>
          <a:xfrm>
            <a:off x="3314700" y="2659614"/>
            <a:ext cx="457200" cy="457200"/>
          </a:xfrm>
          <a:prstGeom prst="ellipse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A10A05FF-D38A-0647-99E0-C8085C3335EE}"/>
              </a:ext>
            </a:extLst>
          </p:cNvPr>
          <p:cNvSpPr/>
          <p:nvPr/>
        </p:nvSpPr>
        <p:spPr>
          <a:xfrm>
            <a:off x="3793959" y="2659614"/>
            <a:ext cx="457200" cy="457200"/>
          </a:xfrm>
          <a:prstGeom prst="ellipse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A2891298-0632-9842-9274-3DE6B2F7DFBB}"/>
              </a:ext>
            </a:extLst>
          </p:cNvPr>
          <p:cNvSpPr/>
          <p:nvPr/>
        </p:nvSpPr>
        <p:spPr>
          <a:xfrm>
            <a:off x="4251159" y="2659614"/>
            <a:ext cx="457200" cy="457200"/>
          </a:xfrm>
          <a:prstGeom prst="ellipse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3B8870D6-587C-4942-8B6B-E8396BF33E83}"/>
              </a:ext>
            </a:extLst>
          </p:cNvPr>
          <p:cNvSpPr/>
          <p:nvPr/>
        </p:nvSpPr>
        <p:spPr>
          <a:xfrm>
            <a:off x="4708359" y="2659614"/>
            <a:ext cx="457200" cy="457200"/>
          </a:xfrm>
          <a:prstGeom prst="ellipse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2B748F75-6915-DD4F-83DF-F31046E87F0A}"/>
              </a:ext>
            </a:extLst>
          </p:cNvPr>
          <p:cNvSpPr/>
          <p:nvPr/>
        </p:nvSpPr>
        <p:spPr>
          <a:xfrm>
            <a:off x="5165559" y="2659614"/>
            <a:ext cx="457200" cy="457200"/>
          </a:xfrm>
          <a:prstGeom prst="ellipse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716E70D3-B9BE-6A43-8E4F-685BD47556D1}"/>
              </a:ext>
            </a:extLst>
          </p:cNvPr>
          <p:cNvSpPr/>
          <p:nvPr/>
        </p:nvSpPr>
        <p:spPr>
          <a:xfrm>
            <a:off x="5622759" y="2659614"/>
            <a:ext cx="457200" cy="457200"/>
          </a:xfrm>
          <a:prstGeom prst="ellipse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/>
          </a:p>
        </p:txBody>
      </p:sp>
      <p:cxnSp>
        <p:nvCxnSpPr>
          <p:cNvPr id="36" name="Curved Connector 64">
            <a:extLst>
              <a:ext uri="{FF2B5EF4-FFF2-40B4-BE49-F238E27FC236}">
                <a16:creationId xmlns:a16="http://schemas.microsoft.com/office/drawing/2014/main" id="{DD22920B-A884-2C45-8364-8E305BEED3A3}"/>
              </a:ext>
            </a:extLst>
          </p:cNvPr>
          <p:cNvCxnSpPr/>
          <p:nvPr/>
        </p:nvCxnSpPr>
        <p:spPr>
          <a:xfrm rot="10800000" flipV="1">
            <a:off x="3319405" y="1454674"/>
            <a:ext cx="1588" cy="2259904"/>
          </a:xfrm>
          <a:prstGeom prst="curvedConnector3">
            <a:avLst>
              <a:gd name="adj1" fmla="val 52121553"/>
            </a:avLst>
          </a:prstGeom>
          <a:ln w="38100">
            <a:solidFill>
              <a:srgbClr val="C00000"/>
            </a:solidFill>
            <a:headEnd type="none" w="med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urved Connector 69">
            <a:extLst>
              <a:ext uri="{FF2B5EF4-FFF2-40B4-BE49-F238E27FC236}">
                <a16:creationId xmlns:a16="http://schemas.microsoft.com/office/drawing/2014/main" id="{416C7445-87FC-324E-A5EB-BB2CEFD37625}"/>
              </a:ext>
            </a:extLst>
          </p:cNvPr>
          <p:cNvCxnSpPr/>
          <p:nvPr/>
        </p:nvCxnSpPr>
        <p:spPr>
          <a:xfrm flipV="1">
            <a:off x="6079959" y="2479976"/>
            <a:ext cx="1588" cy="1258275"/>
          </a:xfrm>
          <a:prstGeom prst="curvedConnector3">
            <a:avLst>
              <a:gd name="adj1" fmla="val 41200832"/>
            </a:avLst>
          </a:prstGeom>
          <a:ln w="38100">
            <a:solidFill>
              <a:srgbClr val="C00000"/>
            </a:solidFill>
            <a:headEnd type="none" w="med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ounded Rectangle 73">
            <a:extLst>
              <a:ext uri="{FF2B5EF4-FFF2-40B4-BE49-F238E27FC236}">
                <a16:creationId xmlns:a16="http://schemas.microsoft.com/office/drawing/2014/main" id="{68D7C117-464C-9F46-B462-073A99792F8F}"/>
              </a:ext>
            </a:extLst>
          </p:cNvPr>
          <p:cNvSpPr/>
          <p:nvPr/>
        </p:nvSpPr>
        <p:spPr>
          <a:xfrm>
            <a:off x="1507959" y="4793214"/>
            <a:ext cx="6858000" cy="60960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274320" rtlCol="0" anchor="ctr"/>
          <a:lstStyle/>
          <a:p>
            <a:r>
              <a:rPr lang="en-US" sz="2400" b="1" dirty="0">
                <a:latin typeface="Arial" pitchFamily="34" charset="0"/>
                <a:cs typeface="Arial" pitchFamily="34" charset="0"/>
              </a:rPr>
              <a:t>1</a:t>
            </a:r>
            <a:r>
              <a:rPr lang="en-US" sz="2800" b="1" dirty="0"/>
              <a:t>. Source row to row buffer</a:t>
            </a:r>
          </a:p>
        </p:txBody>
      </p:sp>
      <p:sp>
        <p:nvSpPr>
          <p:cNvPr id="39" name="Rounded Rectangle 74">
            <a:extLst>
              <a:ext uri="{FF2B5EF4-FFF2-40B4-BE49-F238E27FC236}">
                <a16:creationId xmlns:a16="http://schemas.microsoft.com/office/drawing/2014/main" id="{DCDEF526-ABD5-1F41-93A6-5A2FF25B5C50}"/>
              </a:ext>
            </a:extLst>
          </p:cNvPr>
          <p:cNvSpPr/>
          <p:nvPr/>
        </p:nvSpPr>
        <p:spPr>
          <a:xfrm>
            <a:off x="1507959" y="5555214"/>
            <a:ext cx="6858000" cy="60960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274320" rtlCol="0" anchor="ctr"/>
          <a:lstStyle/>
          <a:p>
            <a:r>
              <a:rPr lang="en-US" sz="2400" b="1" dirty="0">
                <a:latin typeface="Arial" pitchFamily="34" charset="0"/>
                <a:cs typeface="Arial" pitchFamily="34" charset="0"/>
              </a:rPr>
              <a:t>2</a:t>
            </a:r>
            <a:r>
              <a:rPr lang="en-US" sz="2800" b="1" dirty="0"/>
              <a:t>. Row buffer to destination row</a:t>
            </a:r>
          </a:p>
        </p:txBody>
      </p:sp>
      <p:sp>
        <p:nvSpPr>
          <p:cNvPr id="40" name="TextBox 75">
            <a:extLst>
              <a:ext uri="{FF2B5EF4-FFF2-40B4-BE49-F238E27FC236}">
                <a16:creationId xmlns:a16="http://schemas.microsoft.com/office/drawing/2014/main" id="{1D297357-A2CA-BA48-B3D2-D6C1126734A0}"/>
              </a:ext>
            </a:extLst>
          </p:cNvPr>
          <p:cNvSpPr txBox="1"/>
          <p:nvPr/>
        </p:nvSpPr>
        <p:spPr>
          <a:xfrm>
            <a:off x="3789180" y="4041394"/>
            <a:ext cx="18335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Row Buffer</a:t>
            </a:r>
          </a:p>
        </p:txBody>
      </p:sp>
      <p:sp>
        <p:nvSpPr>
          <p:cNvPr id="41" name="Rounded Rectangle 52">
            <a:extLst>
              <a:ext uri="{FF2B5EF4-FFF2-40B4-BE49-F238E27FC236}">
                <a16:creationId xmlns:a16="http://schemas.microsoft.com/office/drawing/2014/main" id="{FFEDDF43-511C-B142-94A2-6A3DF17171BF}"/>
              </a:ext>
            </a:extLst>
          </p:cNvPr>
          <p:cNvSpPr/>
          <p:nvPr/>
        </p:nvSpPr>
        <p:spPr>
          <a:xfrm>
            <a:off x="3336759" y="3269214"/>
            <a:ext cx="457200" cy="685800"/>
          </a:xfrm>
          <a:prstGeom prst="roundRect">
            <a:avLst/>
          </a:prstGeom>
          <a:solidFill>
            <a:schemeClr val="tx1">
              <a:lumMod val="90000"/>
              <a:lumOff val="10000"/>
            </a:scheme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/>
          </a:p>
        </p:txBody>
      </p:sp>
      <p:grpSp>
        <p:nvGrpSpPr>
          <p:cNvPr id="42" name="Group 76">
            <a:extLst>
              <a:ext uri="{FF2B5EF4-FFF2-40B4-BE49-F238E27FC236}">
                <a16:creationId xmlns:a16="http://schemas.microsoft.com/office/drawing/2014/main" id="{C02826A3-B195-A647-8695-D71357146264}"/>
              </a:ext>
            </a:extLst>
          </p:cNvPr>
          <p:cNvGrpSpPr/>
          <p:nvPr/>
        </p:nvGrpSpPr>
        <p:grpSpPr>
          <a:xfrm>
            <a:off x="3314700" y="2202414"/>
            <a:ext cx="2765259" cy="457200"/>
            <a:chOff x="3048000" y="3733800"/>
            <a:chExt cx="2765259" cy="457200"/>
          </a:xfrm>
        </p:grpSpPr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E960464A-EDB6-4649-B480-E497ED5BDEF1}"/>
                </a:ext>
              </a:extLst>
            </p:cNvPr>
            <p:cNvSpPr/>
            <p:nvPr/>
          </p:nvSpPr>
          <p:spPr>
            <a:xfrm>
              <a:off x="3527259" y="3733800"/>
              <a:ext cx="457200" cy="457200"/>
            </a:xfrm>
            <a:prstGeom prst="ellipse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/>
                <a:t>r</a:t>
              </a:r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7A419A0A-8D43-6C4F-88A7-5FECA93537E0}"/>
                </a:ext>
              </a:extLst>
            </p:cNvPr>
            <p:cNvSpPr/>
            <p:nvPr/>
          </p:nvSpPr>
          <p:spPr>
            <a:xfrm>
              <a:off x="3984459" y="3733800"/>
              <a:ext cx="457200" cy="457200"/>
            </a:xfrm>
            <a:prstGeom prst="ellipse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/>
                <a:t>c</a:t>
              </a:r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49741574-6CE5-864D-A183-C014B1EC4826}"/>
                </a:ext>
              </a:extLst>
            </p:cNvPr>
            <p:cNvSpPr/>
            <p:nvPr/>
          </p:nvSpPr>
          <p:spPr>
            <a:xfrm>
              <a:off x="4441659" y="3733800"/>
              <a:ext cx="457200" cy="457200"/>
            </a:xfrm>
            <a:prstGeom prst="ellipse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/>
                <a:t>r</a:t>
              </a:r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BD4FB5DC-3FEF-F447-B9B5-B6E7039F710D}"/>
                </a:ext>
              </a:extLst>
            </p:cNvPr>
            <p:cNvSpPr/>
            <p:nvPr/>
          </p:nvSpPr>
          <p:spPr>
            <a:xfrm>
              <a:off x="4898859" y="3733800"/>
              <a:ext cx="457200" cy="457200"/>
            </a:xfrm>
            <a:prstGeom prst="ellipse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/>
                <a:t>o</a:t>
              </a:r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DDA3D222-93AE-8F4D-B5E2-FDA012A66EB8}"/>
                </a:ext>
              </a:extLst>
            </p:cNvPr>
            <p:cNvSpPr/>
            <p:nvPr/>
          </p:nvSpPr>
          <p:spPr>
            <a:xfrm>
              <a:off x="5356059" y="3733800"/>
              <a:ext cx="457200" cy="457200"/>
            </a:xfrm>
            <a:prstGeom prst="ellipse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/>
                <a:t>w</a:t>
              </a:r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0D202BC5-236F-8E4D-B6F2-7B6027AF7AFF}"/>
                </a:ext>
              </a:extLst>
            </p:cNvPr>
            <p:cNvSpPr/>
            <p:nvPr/>
          </p:nvSpPr>
          <p:spPr>
            <a:xfrm>
              <a:off x="3048000" y="3733800"/>
              <a:ext cx="457200" cy="457200"/>
            </a:xfrm>
            <a:prstGeom prst="ellipse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/>
                <a:t>s</a:t>
              </a:r>
            </a:p>
          </p:txBody>
        </p:sp>
      </p:grpSp>
      <p:sp>
        <p:nvSpPr>
          <p:cNvPr id="49" name="Rounded Rectangle 77">
            <a:extLst>
              <a:ext uri="{FF2B5EF4-FFF2-40B4-BE49-F238E27FC236}">
                <a16:creationId xmlns:a16="http://schemas.microsoft.com/office/drawing/2014/main" id="{9375AC98-9004-CA4C-8EBF-FE60A2A6584A}"/>
              </a:ext>
            </a:extLst>
          </p:cNvPr>
          <p:cNvSpPr/>
          <p:nvPr/>
        </p:nvSpPr>
        <p:spPr>
          <a:xfrm>
            <a:off x="3793959" y="3269214"/>
            <a:ext cx="457200" cy="685800"/>
          </a:xfrm>
          <a:prstGeom prst="roundRect">
            <a:avLst/>
          </a:prstGeom>
          <a:solidFill>
            <a:schemeClr val="tx1">
              <a:lumMod val="90000"/>
              <a:lumOff val="10000"/>
            </a:scheme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/>
          </a:p>
        </p:txBody>
      </p:sp>
      <p:sp>
        <p:nvSpPr>
          <p:cNvPr id="50" name="Rounded Rectangle 78">
            <a:extLst>
              <a:ext uri="{FF2B5EF4-FFF2-40B4-BE49-F238E27FC236}">
                <a16:creationId xmlns:a16="http://schemas.microsoft.com/office/drawing/2014/main" id="{2CE998A5-3262-DA4C-92BB-03F8C70C4E13}"/>
              </a:ext>
            </a:extLst>
          </p:cNvPr>
          <p:cNvSpPr/>
          <p:nvPr/>
        </p:nvSpPr>
        <p:spPr>
          <a:xfrm>
            <a:off x="4251159" y="3269214"/>
            <a:ext cx="457200" cy="685800"/>
          </a:xfrm>
          <a:prstGeom prst="roundRect">
            <a:avLst/>
          </a:prstGeom>
          <a:solidFill>
            <a:schemeClr val="tx1">
              <a:lumMod val="90000"/>
              <a:lumOff val="10000"/>
            </a:scheme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/>
          </a:p>
        </p:txBody>
      </p:sp>
      <p:sp>
        <p:nvSpPr>
          <p:cNvPr id="51" name="Rounded Rectangle 79">
            <a:extLst>
              <a:ext uri="{FF2B5EF4-FFF2-40B4-BE49-F238E27FC236}">
                <a16:creationId xmlns:a16="http://schemas.microsoft.com/office/drawing/2014/main" id="{DD765D44-C1D0-E448-8570-913E3290DF91}"/>
              </a:ext>
            </a:extLst>
          </p:cNvPr>
          <p:cNvSpPr/>
          <p:nvPr/>
        </p:nvSpPr>
        <p:spPr>
          <a:xfrm>
            <a:off x="4708359" y="3269214"/>
            <a:ext cx="457200" cy="685800"/>
          </a:xfrm>
          <a:prstGeom prst="roundRect">
            <a:avLst/>
          </a:prstGeom>
          <a:solidFill>
            <a:schemeClr val="tx1">
              <a:lumMod val="90000"/>
              <a:lumOff val="10000"/>
            </a:scheme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/>
          </a:p>
        </p:txBody>
      </p:sp>
      <p:sp>
        <p:nvSpPr>
          <p:cNvPr id="52" name="Rounded Rectangle 80">
            <a:extLst>
              <a:ext uri="{FF2B5EF4-FFF2-40B4-BE49-F238E27FC236}">
                <a16:creationId xmlns:a16="http://schemas.microsoft.com/office/drawing/2014/main" id="{53181CB6-9E68-7843-9790-B7BAE83D186F}"/>
              </a:ext>
            </a:extLst>
          </p:cNvPr>
          <p:cNvSpPr/>
          <p:nvPr/>
        </p:nvSpPr>
        <p:spPr>
          <a:xfrm>
            <a:off x="5165559" y="3269214"/>
            <a:ext cx="457200" cy="685800"/>
          </a:xfrm>
          <a:prstGeom prst="roundRect">
            <a:avLst/>
          </a:prstGeom>
          <a:solidFill>
            <a:schemeClr val="tx1">
              <a:lumMod val="90000"/>
              <a:lumOff val="10000"/>
            </a:scheme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/>
          </a:p>
        </p:txBody>
      </p:sp>
      <p:sp>
        <p:nvSpPr>
          <p:cNvPr id="53" name="Rounded Rectangle 81">
            <a:extLst>
              <a:ext uri="{FF2B5EF4-FFF2-40B4-BE49-F238E27FC236}">
                <a16:creationId xmlns:a16="http://schemas.microsoft.com/office/drawing/2014/main" id="{F73708A0-D697-8C42-A696-C251979F1BF5}"/>
              </a:ext>
            </a:extLst>
          </p:cNvPr>
          <p:cNvSpPr/>
          <p:nvPr/>
        </p:nvSpPr>
        <p:spPr>
          <a:xfrm>
            <a:off x="5622759" y="3269214"/>
            <a:ext cx="457200" cy="685800"/>
          </a:xfrm>
          <a:prstGeom prst="roundRect">
            <a:avLst/>
          </a:prstGeom>
          <a:solidFill>
            <a:schemeClr val="tx1">
              <a:lumMod val="90000"/>
              <a:lumOff val="10000"/>
            </a:scheme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/>
          </a:p>
        </p:txBody>
      </p:sp>
      <p:grpSp>
        <p:nvGrpSpPr>
          <p:cNvPr id="54" name="Group 88">
            <a:extLst>
              <a:ext uri="{FF2B5EF4-FFF2-40B4-BE49-F238E27FC236}">
                <a16:creationId xmlns:a16="http://schemas.microsoft.com/office/drawing/2014/main" id="{BBC10ED0-1284-4E4F-94C9-130F782B3598}"/>
              </a:ext>
            </a:extLst>
          </p:cNvPr>
          <p:cNvGrpSpPr/>
          <p:nvPr/>
        </p:nvGrpSpPr>
        <p:grpSpPr>
          <a:xfrm>
            <a:off x="3336759" y="3269214"/>
            <a:ext cx="2743200" cy="685800"/>
            <a:chOff x="3048000" y="7696200"/>
            <a:chExt cx="2743200" cy="685800"/>
          </a:xfrm>
        </p:grpSpPr>
        <p:sp>
          <p:nvSpPr>
            <p:cNvPr id="55" name="Rounded Rectangle 82">
              <a:extLst>
                <a:ext uri="{FF2B5EF4-FFF2-40B4-BE49-F238E27FC236}">
                  <a16:creationId xmlns:a16="http://schemas.microsoft.com/office/drawing/2014/main" id="{082C2FC9-9891-5947-8A9F-279C22B51098}"/>
                </a:ext>
              </a:extLst>
            </p:cNvPr>
            <p:cNvSpPr/>
            <p:nvPr/>
          </p:nvSpPr>
          <p:spPr>
            <a:xfrm>
              <a:off x="3048000" y="7696200"/>
              <a:ext cx="457200" cy="685800"/>
            </a:xfrm>
            <a:prstGeom prst="roundRect">
              <a:avLst/>
            </a:prstGeom>
            <a:solidFill>
              <a:schemeClr val="tx1">
                <a:lumMod val="90000"/>
                <a:lumOff val="10000"/>
              </a:schemeClr>
            </a:solidFill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/>
                <a:t>s</a:t>
              </a:r>
            </a:p>
          </p:txBody>
        </p:sp>
        <p:sp>
          <p:nvSpPr>
            <p:cNvPr id="56" name="Rounded Rectangle 83">
              <a:extLst>
                <a:ext uri="{FF2B5EF4-FFF2-40B4-BE49-F238E27FC236}">
                  <a16:creationId xmlns:a16="http://schemas.microsoft.com/office/drawing/2014/main" id="{6EF64EA3-42A5-884D-AEE8-290A2E9C2C5D}"/>
                </a:ext>
              </a:extLst>
            </p:cNvPr>
            <p:cNvSpPr/>
            <p:nvPr/>
          </p:nvSpPr>
          <p:spPr>
            <a:xfrm>
              <a:off x="3505200" y="7696200"/>
              <a:ext cx="457200" cy="685800"/>
            </a:xfrm>
            <a:prstGeom prst="roundRect">
              <a:avLst/>
            </a:prstGeom>
            <a:solidFill>
              <a:schemeClr val="tx1">
                <a:lumMod val="90000"/>
                <a:lumOff val="10000"/>
              </a:schemeClr>
            </a:solidFill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/>
                <a:t>r</a:t>
              </a:r>
            </a:p>
          </p:txBody>
        </p:sp>
        <p:sp>
          <p:nvSpPr>
            <p:cNvPr id="57" name="Rounded Rectangle 84">
              <a:extLst>
                <a:ext uri="{FF2B5EF4-FFF2-40B4-BE49-F238E27FC236}">
                  <a16:creationId xmlns:a16="http://schemas.microsoft.com/office/drawing/2014/main" id="{289A63CE-BDEA-D747-B4ED-3A812612CC5E}"/>
                </a:ext>
              </a:extLst>
            </p:cNvPr>
            <p:cNvSpPr/>
            <p:nvPr/>
          </p:nvSpPr>
          <p:spPr>
            <a:xfrm>
              <a:off x="3962400" y="7696200"/>
              <a:ext cx="457200" cy="685800"/>
            </a:xfrm>
            <a:prstGeom prst="roundRect">
              <a:avLst/>
            </a:prstGeom>
            <a:solidFill>
              <a:schemeClr val="tx1">
                <a:lumMod val="90000"/>
                <a:lumOff val="10000"/>
              </a:schemeClr>
            </a:solidFill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/>
                <a:t>c</a:t>
              </a:r>
            </a:p>
          </p:txBody>
        </p:sp>
        <p:sp>
          <p:nvSpPr>
            <p:cNvPr id="58" name="Rounded Rectangle 85">
              <a:extLst>
                <a:ext uri="{FF2B5EF4-FFF2-40B4-BE49-F238E27FC236}">
                  <a16:creationId xmlns:a16="http://schemas.microsoft.com/office/drawing/2014/main" id="{F234983A-BF55-9E4F-B828-00A7CEDEC7CA}"/>
                </a:ext>
              </a:extLst>
            </p:cNvPr>
            <p:cNvSpPr/>
            <p:nvPr/>
          </p:nvSpPr>
          <p:spPr>
            <a:xfrm>
              <a:off x="4419600" y="7696200"/>
              <a:ext cx="457200" cy="685800"/>
            </a:xfrm>
            <a:prstGeom prst="roundRect">
              <a:avLst/>
            </a:prstGeom>
            <a:solidFill>
              <a:schemeClr val="tx1">
                <a:lumMod val="90000"/>
                <a:lumOff val="10000"/>
              </a:schemeClr>
            </a:solidFill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/>
                <a:t>r</a:t>
              </a:r>
            </a:p>
          </p:txBody>
        </p:sp>
        <p:sp>
          <p:nvSpPr>
            <p:cNvPr id="59" name="Rounded Rectangle 86">
              <a:extLst>
                <a:ext uri="{FF2B5EF4-FFF2-40B4-BE49-F238E27FC236}">
                  <a16:creationId xmlns:a16="http://schemas.microsoft.com/office/drawing/2014/main" id="{920DAE28-304C-4B4A-B3D9-2BA1587C2C01}"/>
                </a:ext>
              </a:extLst>
            </p:cNvPr>
            <p:cNvSpPr/>
            <p:nvPr/>
          </p:nvSpPr>
          <p:spPr>
            <a:xfrm>
              <a:off x="4876800" y="7696200"/>
              <a:ext cx="457200" cy="685800"/>
            </a:xfrm>
            <a:prstGeom prst="roundRect">
              <a:avLst/>
            </a:prstGeom>
            <a:solidFill>
              <a:schemeClr val="tx1">
                <a:lumMod val="90000"/>
                <a:lumOff val="10000"/>
              </a:schemeClr>
            </a:solidFill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/>
                <a:t>o</a:t>
              </a:r>
            </a:p>
          </p:txBody>
        </p:sp>
        <p:sp>
          <p:nvSpPr>
            <p:cNvPr id="60" name="Rounded Rectangle 87">
              <a:extLst>
                <a:ext uri="{FF2B5EF4-FFF2-40B4-BE49-F238E27FC236}">
                  <a16:creationId xmlns:a16="http://schemas.microsoft.com/office/drawing/2014/main" id="{C302E451-1213-FB45-B913-0FC59265937C}"/>
                </a:ext>
              </a:extLst>
            </p:cNvPr>
            <p:cNvSpPr/>
            <p:nvPr/>
          </p:nvSpPr>
          <p:spPr>
            <a:xfrm>
              <a:off x="5334000" y="7696200"/>
              <a:ext cx="457200" cy="685800"/>
            </a:xfrm>
            <a:prstGeom prst="roundRect">
              <a:avLst/>
            </a:prstGeom>
            <a:solidFill>
              <a:schemeClr val="tx1">
                <a:lumMod val="90000"/>
                <a:lumOff val="10000"/>
              </a:schemeClr>
            </a:solidFill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/>
                <a:t>w</a:t>
              </a:r>
            </a:p>
          </p:txBody>
        </p:sp>
      </p:grpSp>
      <p:sp>
        <p:nvSpPr>
          <p:cNvPr id="61" name="Oval 60">
            <a:extLst>
              <a:ext uri="{FF2B5EF4-FFF2-40B4-BE49-F238E27FC236}">
                <a16:creationId xmlns:a16="http://schemas.microsoft.com/office/drawing/2014/main" id="{ACADB4B4-549C-924B-8FB3-FE60C887AE04}"/>
              </a:ext>
            </a:extLst>
          </p:cNvPr>
          <p:cNvSpPr/>
          <p:nvPr/>
        </p:nvSpPr>
        <p:spPr>
          <a:xfrm>
            <a:off x="593559" y="5555214"/>
            <a:ext cx="609600" cy="609600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/>
              <a:t>?</a:t>
            </a:r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2DBA8AD8-8F29-6F42-9EFB-5DBB1FF0C12B}"/>
              </a:ext>
            </a:extLst>
          </p:cNvPr>
          <p:cNvSpPr/>
          <p:nvPr/>
        </p:nvSpPr>
        <p:spPr>
          <a:xfrm>
            <a:off x="593559" y="4793214"/>
            <a:ext cx="609600" cy="609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ym typeface="Wingdings 2"/>
              </a:rPr>
              <a:t>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244061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61" grpId="0" animBg="1"/>
      <p:bldP spid="6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28DB41-A244-2543-BCB3-A5BC992056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TR" sz="3800" dirty="0">
                <a:latin typeface="Trebuchet MS" panose="020B0703020202090204" pitchFamily="34" charset="0"/>
              </a:rPr>
              <a:t>RowClone-FPM: Bitline Operation (I)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F7FD1E-F6E5-2141-A8F7-F5E7220443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D2B53-EDAE-4B41-B849-8916FA40BCB6}" type="slidenum">
              <a:rPr lang="en-US" smtClean="0">
                <a:latin typeface="Trebuchet MS" panose="020B0703020202090204" pitchFamily="34" charset="0"/>
              </a:rPr>
              <a:pPr/>
              <a:t>14</a:t>
            </a:fld>
            <a:endParaRPr lang="en-US">
              <a:latin typeface="Trebuchet MS" panose="020B0703020202090204" pitchFamily="34" charset="0"/>
            </a:endParaRPr>
          </a:p>
        </p:txBody>
      </p:sp>
      <p:sp>
        <p:nvSpPr>
          <p:cNvPr id="80" name="Rectangle 3">
            <a:extLst>
              <a:ext uri="{FF2B5EF4-FFF2-40B4-BE49-F238E27FC236}">
                <a16:creationId xmlns:a16="http://schemas.microsoft.com/office/drawing/2014/main" id="{6B9CCCB5-DF99-CB4B-9F9A-F534CE0AFE9A}"/>
              </a:ext>
            </a:extLst>
          </p:cNvPr>
          <p:cNvSpPr/>
          <p:nvPr/>
        </p:nvSpPr>
        <p:spPr>
          <a:xfrm>
            <a:off x="3147378" y="1824082"/>
            <a:ext cx="315912" cy="677862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Trebuchet MS" panose="020B0703020202090204" pitchFamily="34" charset="0"/>
            </a:endParaRPr>
          </a:p>
        </p:txBody>
      </p:sp>
      <p:sp>
        <p:nvSpPr>
          <p:cNvPr id="81" name="Rectangle 4">
            <a:extLst>
              <a:ext uri="{FF2B5EF4-FFF2-40B4-BE49-F238E27FC236}">
                <a16:creationId xmlns:a16="http://schemas.microsoft.com/office/drawing/2014/main" id="{6AE80F0B-5905-0042-BDAF-38D584C5E762}"/>
              </a:ext>
            </a:extLst>
          </p:cNvPr>
          <p:cNvSpPr/>
          <p:nvPr/>
        </p:nvSpPr>
        <p:spPr>
          <a:xfrm>
            <a:off x="3147378" y="2095544"/>
            <a:ext cx="315912" cy="4064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Trebuchet MS" panose="020B0703020202090204" pitchFamily="34" charset="0"/>
            </a:endParaRPr>
          </a:p>
        </p:txBody>
      </p:sp>
      <p:grpSp>
        <p:nvGrpSpPr>
          <p:cNvPr id="82" name="Group 8">
            <a:extLst>
              <a:ext uri="{FF2B5EF4-FFF2-40B4-BE49-F238E27FC236}">
                <a16:creationId xmlns:a16="http://schemas.microsoft.com/office/drawing/2014/main" id="{368FC361-1267-1B42-9BAF-F4A5EDEA7DCC}"/>
              </a:ext>
            </a:extLst>
          </p:cNvPr>
          <p:cNvGrpSpPr>
            <a:grpSpLocks/>
          </p:cNvGrpSpPr>
          <p:nvPr/>
        </p:nvGrpSpPr>
        <p:grpSpPr bwMode="auto">
          <a:xfrm>
            <a:off x="5577841" y="1283920"/>
            <a:ext cx="1157013" cy="762000"/>
            <a:chOff x="2833828" y="1833265"/>
            <a:chExt cx="1157264" cy="762000"/>
          </a:xfrm>
        </p:grpSpPr>
        <p:grpSp>
          <p:nvGrpSpPr>
            <p:cNvPr id="83" name="Group 45">
              <a:extLst>
                <a:ext uri="{FF2B5EF4-FFF2-40B4-BE49-F238E27FC236}">
                  <a16:creationId xmlns:a16="http://schemas.microsoft.com/office/drawing/2014/main" id="{A2C4E8F1-E043-0840-8D8F-FA6C556AEE1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833828" y="1833265"/>
              <a:ext cx="152433" cy="762000"/>
              <a:chOff x="2833828" y="1833265"/>
              <a:chExt cx="152433" cy="762000"/>
            </a:xfrm>
          </p:grpSpPr>
          <p:sp>
            <p:nvSpPr>
              <p:cNvPr id="85" name="Rectangle 9">
                <a:extLst>
                  <a:ext uri="{FF2B5EF4-FFF2-40B4-BE49-F238E27FC236}">
                    <a16:creationId xmlns:a16="http://schemas.microsoft.com/office/drawing/2014/main" id="{E7204AFC-B7E7-214D-BD3A-B60415F10380}"/>
                  </a:ext>
                </a:extLst>
              </p:cNvPr>
              <p:cNvSpPr/>
              <p:nvPr/>
            </p:nvSpPr>
            <p:spPr>
              <a:xfrm>
                <a:off x="2842180" y="2209502"/>
                <a:ext cx="138142" cy="381000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latin typeface="Trebuchet MS" panose="020B0703020202090204" pitchFamily="34" charset="0"/>
                </a:endParaRPr>
              </a:p>
            </p:txBody>
          </p:sp>
          <p:sp>
            <p:nvSpPr>
              <p:cNvPr id="86" name="Rectangle 8">
                <a:extLst>
                  <a:ext uri="{FF2B5EF4-FFF2-40B4-BE49-F238E27FC236}">
                    <a16:creationId xmlns:a16="http://schemas.microsoft.com/office/drawing/2014/main" id="{460F844A-1BF2-AE44-934F-125324F4BCDE}"/>
                  </a:ext>
                </a:extLst>
              </p:cNvPr>
              <p:cNvSpPr/>
              <p:nvPr/>
            </p:nvSpPr>
            <p:spPr>
              <a:xfrm>
                <a:off x="2833828" y="1833265"/>
                <a:ext cx="152433" cy="762000"/>
              </a:xfrm>
              <a:prstGeom prst="rect">
                <a:avLst/>
              </a:prstGeom>
              <a:noFill/>
              <a:ln>
                <a:solidFill>
                  <a:schemeClr val="tx1">
                    <a:lumMod val="90000"/>
                    <a:lumOff val="1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latin typeface="Trebuchet MS" panose="020B0703020202090204" pitchFamily="34" charset="0"/>
                </a:endParaRPr>
              </a:p>
            </p:txBody>
          </p:sp>
        </p:grpSp>
        <p:sp>
          <p:nvSpPr>
            <p:cNvPr id="84" name="TextBox 10">
              <a:extLst>
                <a:ext uri="{FF2B5EF4-FFF2-40B4-BE49-F238E27FC236}">
                  <a16:creationId xmlns:a16="http://schemas.microsoft.com/office/drawing/2014/main" id="{8593F6F4-3530-F648-9A57-1DEE89964D4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48000" y="1905000"/>
              <a:ext cx="94309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 dirty="0">
                  <a:latin typeface="Trebuchet MS" panose="020B0703020202090204" pitchFamily="34" charset="0"/>
                </a:rPr>
                <a:t>V</a:t>
              </a:r>
              <a:r>
                <a:rPr lang="en-US" sz="2400" baseline="-25000" dirty="0">
                  <a:latin typeface="Trebuchet MS" panose="020B0703020202090204" pitchFamily="34" charset="0"/>
                </a:rPr>
                <a:t>DD</a:t>
              </a:r>
              <a:r>
                <a:rPr lang="en-US" sz="2400" dirty="0">
                  <a:latin typeface="Trebuchet MS" panose="020B0703020202090204" pitchFamily="34" charset="0"/>
                </a:rPr>
                <a:t>/2</a:t>
              </a:r>
            </a:p>
          </p:txBody>
        </p:sp>
      </p:grpSp>
      <p:grpSp>
        <p:nvGrpSpPr>
          <p:cNvPr id="87" name="Group 13">
            <a:extLst>
              <a:ext uri="{FF2B5EF4-FFF2-40B4-BE49-F238E27FC236}">
                <a16:creationId xmlns:a16="http://schemas.microsoft.com/office/drawing/2014/main" id="{06597B7D-CAD9-8347-9283-3A6E873C76B3}"/>
              </a:ext>
            </a:extLst>
          </p:cNvPr>
          <p:cNvGrpSpPr>
            <a:grpSpLocks/>
          </p:cNvGrpSpPr>
          <p:nvPr/>
        </p:nvGrpSpPr>
        <p:grpSpPr bwMode="auto">
          <a:xfrm>
            <a:off x="5577841" y="5399600"/>
            <a:ext cx="1157013" cy="762000"/>
            <a:chOff x="2833828" y="1833265"/>
            <a:chExt cx="1157264" cy="762000"/>
          </a:xfrm>
        </p:grpSpPr>
        <p:grpSp>
          <p:nvGrpSpPr>
            <p:cNvPr id="88" name="Group 45">
              <a:extLst>
                <a:ext uri="{FF2B5EF4-FFF2-40B4-BE49-F238E27FC236}">
                  <a16:creationId xmlns:a16="http://schemas.microsoft.com/office/drawing/2014/main" id="{31DC0590-76B1-C747-8259-EC09F3927FE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833828" y="1833265"/>
              <a:ext cx="152433" cy="762000"/>
              <a:chOff x="2833828" y="1833265"/>
              <a:chExt cx="152433" cy="762000"/>
            </a:xfrm>
          </p:grpSpPr>
          <p:sp>
            <p:nvSpPr>
              <p:cNvPr id="90" name="Rectangle 13">
                <a:extLst>
                  <a:ext uri="{FF2B5EF4-FFF2-40B4-BE49-F238E27FC236}">
                    <a16:creationId xmlns:a16="http://schemas.microsoft.com/office/drawing/2014/main" id="{DC30C256-FF7C-AF4B-A94C-883F1F0284E9}"/>
                  </a:ext>
                </a:extLst>
              </p:cNvPr>
              <p:cNvSpPr/>
              <p:nvPr/>
            </p:nvSpPr>
            <p:spPr>
              <a:xfrm>
                <a:off x="2833828" y="1833265"/>
                <a:ext cx="152433" cy="762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90000"/>
                    <a:lumOff val="1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latin typeface="Trebuchet MS" panose="020B0703020202090204" pitchFamily="34" charset="0"/>
                </a:endParaRPr>
              </a:p>
            </p:txBody>
          </p:sp>
          <p:sp>
            <p:nvSpPr>
              <p:cNvPr id="91" name="Rectangle 14">
                <a:extLst>
                  <a:ext uri="{FF2B5EF4-FFF2-40B4-BE49-F238E27FC236}">
                    <a16:creationId xmlns:a16="http://schemas.microsoft.com/office/drawing/2014/main" id="{A54493EA-AA67-504B-9C4C-E26136A5565F}"/>
                  </a:ext>
                </a:extLst>
              </p:cNvPr>
              <p:cNvSpPr/>
              <p:nvPr/>
            </p:nvSpPr>
            <p:spPr>
              <a:xfrm>
                <a:off x="2848119" y="2209503"/>
                <a:ext cx="127028" cy="381000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latin typeface="Trebuchet MS" panose="020B0703020202090204" pitchFamily="34" charset="0"/>
                </a:endParaRPr>
              </a:p>
            </p:txBody>
          </p:sp>
        </p:grpSp>
        <p:sp>
          <p:nvSpPr>
            <p:cNvPr id="89" name="TextBox 15">
              <a:extLst>
                <a:ext uri="{FF2B5EF4-FFF2-40B4-BE49-F238E27FC236}">
                  <a16:creationId xmlns:a16="http://schemas.microsoft.com/office/drawing/2014/main" id="{987E4F76-0380-E14A-9337-3DD37BA2157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48000" y="1905000"/>
              <a:ext cx="94309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 dirty="0">
                  <a:latin typeface="Trebuchet MS" panose="020B0703020202090204" pitchFamily="34" charset="0"/>
                </a:rPr>
                <a:t>V</a:t>
              </a:r>
              <a:r>
                <a:rPr lang="en-US" sz="2400" baseline="-25000" dirty="0">
                  <a:latin typeface="Trebuchet MS" panose="020B0703020202090204" pitchFamily="34" charset="0"/>
                </a:rPr>
                <a:t>DD</a:t>
              </a:r>
              <a:r>
                <a:rPr lang="en-US" sz="2400" dirty="0">
                  <a:latin typeface="Trebuchet MS" panose="020B0703020202090204" pitchFamily="34" charset="0"/>
                </a:rPr>
                <a:t>/2</a:t>
              </a:r>
            </a:p>
          </p:txBody>
        </p:sp>
      </p:grpSp>
      <p:grpSp>
        <p:nvGrpSpPr>
          <p:cNvPr id="92" name="Group 18">
            <a:extLst>
              <a:ext uri="{FF2B5EF4-FFF2-40B4-BE49-F238E27FC236}">
                <a16:creationId xmlns:a16="http://schemas.microsoft.com/office/drawing/2014/main" id="{3477373C-0061-7646-9666-D84E4516D4C6}"/>
              </a:ext>
            </a:extLst>
          </p:cNvPr>
          <p:cNvGrpSpPr>
            <a:grpSpLocks/>
          </p:cNvGrpSpPr>
          <p:nvPr/>
        </p:nvGrpSpPr>
        <p:grpSpPr bwMode="auto">
          <a:xfrm>
            <a:off x="2457885" y="1820494"/>
            <a:ext cx="1570555" cy="677863"/>
            <a:chOff x="1526411" y="2286001"/>
            <a:chExt cx="1902589" cy="762000"/>
          </a:xfrm>
        </p:grpSpPr>
        <p:grpSp>
          <p:nvGrpSpPr>
            <p:cNvPr id="93" name="Group 34">
              <a:extLst>
                <a:ext uri="{FF2B5EF4-FFF2-40B4-BE49-F238E27FC236}">
                  <a16:creationId xmlns:a16="http://schemas.microsoft.com/office/drawing/2014/main" id="{08223933-9052-B14D-8DDF-92C6E8AC1DA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922949" y="2286001"/>
              <a:ext cx="1506051" cy="762000"/>
              <a:chOff x="1922949" y="2667001"/>
              <a:chExt cx="1506051" cy="762000"/>
            </a:xfrm>
          </p:grpSpPr>
          <p:cxnSp>
            <p:nvCxnSpPr>
              <p:cNvPr id="95" name="Straight Connector 18">
                <a:extLst>
                  <a:ext uri="{FF2B5EF4-FFF2-40B4-BE49-F238E27FC236}">
                    <a16:creationId xmlns:a16="http://schemas.microsoft.com/office/drawing/2014/main" id="{80C61318-7439-1942-A7CB-1881E8F51212}"/>
                  </a:ext>
                </a:extLst>
              </p:cNvPr>
              <p:cNvCxnSpPr/>
              <p:nvPr/>
            </p:nvCxnSpPr>
            <p:spPr>
              <a:xfrm rot="5400000">
                <a:off x="1982592" y="3048001"/>
                <a:ext cx="762000" cy="0"/>
              </a:xfrm>
              <a:prstGeom prst="line">
                <a:avLst/>
              </a:prstGeom>
              <a:ln w="38100">
                <a:solidFill>
                  <a:schemeClr val="tx1">
                    <a:lumMod val="90000"/>
                    <a:lumOff val="1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Straight Connector 19">
                <a:extLst>
                  <a:ext uri="{FF2B5EF4-FFF2-40B4-BE49-F238E27FC236}">
                    <a16:creationId xmlns:a16="http://schemas.microsoft.com/office/drawing/2014/main" id="{764A07E2-DC7C-B74B-9E44-A678B79F65A1}"/>
                  </a:ext>
                </a:extLst>
              </p:cNvPr>
              <p:cNvCxnSpPr/>
              <p:nvPr/>
            </p:nvCxnSpPr>
            <p:spPr>
              <a:xfrm rot="5400000">
                <a:off x="2363370" y="3048001"/>
                <a:ext cx="762000" cy="0"/>
              </a:xfrm>
              <a:prstGeom prst="line">
                <a:avLst/>
              </a:prstGeom>
              <a:ln w="38100">
                <a:solidFill>
                  <a:schemeClr val="tx1">
                    <a:lumMod val="90000"/>
                    <a:lumOff val="1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Straight Connector 20">
                <a:extLst>
                  <a:ext uri="{FF2B5EF4-FFF2-40B4-BE49-F238E27FC236}">
                    <a16:creationId xmlns:a16="http://schemas.microsoft.com/office/drawing/2014/main" id="{D33104C9-4AE8-2E48-98CC-54B17A5E4F6D}"/>
                  </a:ext>
                </a:extLst>
              </p:cNvPr>
              <p:cNvCxnSpPr/>
              <p:nvPr/>
            </p:nvCxnSpPr>
            <p:spPr>
              <a:xfrm>
                <a:off x="2744370" y="3048892"/>
                <a:ext cx="684630" cy="0"/>
              </a:xfrm>
              <a:prstGeom prst="line">
                <a:avLst/>
              </a:prstGeom>
              <a:ln w="28575">
                <a:solidFill>
                  <a:schemeClr val="tx1">
                    <a:lumMod val="90000"/>
                    <a:lumOff val="1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Shape 24">
                <a:extLst>
                  <a:ext uri="{FF2B5EF4-FFF2-40B4-BE49-F238E27FC236}">
                    <a16:creationId xmlns:a16="http://schemas.microsoft.com/office/drawing/2014/main" id="{A33998A1-0A0A-9546-B95B-C53B733ED433}"/>
                  </a:ext>
                </a:extLst>
              </p:cNvPr>
              <p:cNvCxnSpPr>
                <a:endCxn id="94" idx="3"/>
              </p:cNvCxnSpPr>
              <p:nvPr/>
            </p:nvCxnSpPr>
            <p:spPr>
              <a:xfrm rot="10800000" flipV="1">
                <a:off x="1922949" y="3047107"/>
                <a:ext cx="440647" cy="3669"/>
              </a:xfrm>
              <a:prstGeom prst="bentConnector3">
                <a:avLst>
                  <a:gd name="adj1" fmla="val 50000"/>
                </a:avLst>
              </a:prstGeom>
              <a:ln w="28575">
                <a:solidFill>
                  <a:srgbClr val="333333"/>
                </a:solidFill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4" name="TextBox 20">
              <a:extLst>
                <a:ext uri="{FF2B5EF4-FFF2-40B4-BE49-F238E27FC236}">
                  <a16:creationId xmlns:a16="http://schemas.microsoft.com/office/drawing/2014/main" id="{CE2F82DB-D1B2-D445-A34E-35F6A45395F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26411" y="2444890"/>
              <a:ext cx="396536" cy="4497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sz="2000" dirty="0">
                  <a:latin typeface="Trebuchet MS" panose="020B0703020202090204" pitchFamily="34" charset="0"/>
                  <a:cs typeface="Arial" pitchFamily="34" charset="0"/>
                </a:rPr>
                <a:t>0</a:t>
              </a:r>
            </a:p>
          </p:txBody>
        </p:sp>
      </p:grpSp>
      <p:cxnSp>
        <p:nvCxnSpPr>
          <p:cNvPr id="99" name="Straight Connector 22">
            <a:extLst>
              <a:ext uri="{FF2B5EF4-FFF2-40B4-BE49-F238E27FC236}">
                <a16:creationId xmlns:a16="http://schemas.microsoft.com/office/drawing/2014/main" id="{97DC3331-9C07-D84E-ACAA-5369C9156AF9}"/>
              </a:ext>
            </a:extLst>
          </p:cNvPr>
          <p:cNvCxnSpPr/>
          <p:nvPr/>
        </p:nvCxnSpPr>
        <p:spPr>
          <a:xfrm>
            <a:off x="4576128" y="2166568"/>
            <a:ext cx="825500" cy="0"/>
          </a:xfrm>
          <a:prstGeom prst="line">
            <a:avLst/>
          </a:prstGeom>
          <a:ln w="28575">
            <a:solidFill>
              <a:schemeClr val="tx1">
                <a:lumMod val="90000"/>
                <a:lumOff val="10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Arrow Connector 23">
            <a:extLst>
              <a:ext uri="{FF2B5EF4-FFF2-40B4-BE49-F238E27FC236}">
                <a16:creationId xmlns:a16="http://schemas.microsoft.com/office/drawing/2014/main" id="{67901886-1331-D346-AA29-E7FC1A0AF8CB}"/>
              </a:ext>
            </a:extLst>
          </p:cNvPr>
          <p:cNvCxnSpPr/>
          <p:nvPr/>
        </p:nvCxnSpPr>
        <p:spPr>
          <a:xfrm flipV="1">
            <a:off x="4033203" y="1861768"/>
            <a:ext cx="457200" cy="304800"/>
          </a:xfrm>
          <a:prstGeom prst="straightConnector1">
            <a:avLst/>
          </a:prstGeom>
          <a:ln w="28575">
            <a:solidFill>
              <a:srgbClr val="FF0000"/>
            </a:solidFill>
            <a:prstDash val="solid"/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Arrow Connector 24">
            <a:extLst>
              <a:ext uri="{FF2B5EF4-FFF2-40B4-BE49-F238E27FC236}">
                <a16:creationId xmlns:a16="http://schemas.microsoft.com/office/drawing/2014/main" id="{043A5C6E-1B24-D14C-9BE2-0CD855E09512}"/>
              </a:ext>
            </a:extLst>
          </p:cNvPr>
          <p:cNvCxnSpPr/>
          <p:nvPr/>
        </p:nvCxnSpPr>
        <p:spPr>
          <a:xfrm>
            <a:off x="4033203" y="2153868"/>
            <a:ext cx="533400" cy="1588"/>
          </a:xfrm>
          <a:prstGeom prst="straightConnector1">
            <a:avLst/>
          </a:prstGeom>
          <a:ln w="28575">
            <a:solidFill>
              <a:srgbClr val="FF0000"/>
            </a:solidFill>
            <a:prstDash val="solid"/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2" name="Group 28">
            <a:extLst>
              <a:ext uri="{FF2B5EF4-FFF2-40B4-BE49-F238E27FC236}">
                <a16:creationId xmlns:a16="http://schemas.microsoft.com/office/drawing/2014/main" id="{9C5EC539-13F9-9B4B-9127-42BBD7CA0971}"/>
              </a:ext>
            </a:extLst>
          </p:cNvPr>
          <p:cNvGrpSpPr>
            <a:grpSpLocks/>
          </p:cNvGrpSpPr>
          <p:nvPr/>
        </p:nvGrpSpPr>
        <p:grpSpPr bwMode="auto">
          <a:xfrm>
            <a:off x="5577840" y="1288682"/>
            <a:ext cx="1674843" cy="762000"/>
            <a:chOff x="2833828" y="1833265"/>
            <a:chExt cx="1674724" cy="762000"/>
          </a:xfrm>
        </p:grpSpPr>
        <p:grpSp>
          <p:nvGrpSpPr>
            <p:cNvPr id="103" name="Group 45">
              <a:extLst>
                <a:ext uri="{FF2B5EF4-FFF2-40B4-BE49-F238E27FC236}">
                  <a16:creationId xmlns:a16="http://schemas.microsoft.com/office/drawing/2014/main" id="{4F7601EC-C66F-4442-9A30-22E55E179F8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833828" y="1833265"/>
              <a:ext cx="152389" cy="762000"/>
              <a:chOff x="2833828" y="1833265"/>
              <a:chExt cx="152389" cy="762000"/>
            </a:xfrm>
          </p:grpSpPr>
          <p:sp>
            <p:nvSpPr>
              <p:cNvPr id="105" name="Rectangle 29">
                <a:extLst>
                  <a:ext uri="{FF2B5EF4-FFF2-40B4-BE49-F238E27FC236}">
                    <a16:creationId xmlns:a16="http://schemas.microsoft.com/office/drawing/2014/main" id="{9A2C8565-3903-5641-B3D5-0C3391AC416E}"/>
                  </a:ext>
                </a:extLst>
              </p:cNvPr>
              <p:cNvSpPr/>
              <p:nvPr/>
            </p:nvSpPr>
            <p:spPr>
              <a:xfrm>
                <a:off x="2842177" y="2138065"/>
                <a:ext cx="138102" cy="452438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latin typeface="Trebuchet MS" panose="020B0703020202090204" pitchFamily="34" charset="0"/>
                </a:endParaRPr>
              </a:p>
            </p:txBody>
          </p:sp>
          <p:sp>
            <p:nvSpPr>
              <p:cNvPr id="106" name="Rectangle 28">
                <a:extLst>
                  <a:ext uri="{FF2B5EF4-FFF2-40B4-BE49-F238E27FC236}">
                    <a16:creationId xmlns:a16="http://schemas.microsoft.com/office/drawing/2014/main" id="{1A40F0C8-50E5-E64C-A6DE-CDA44636E480}"/>
                  </a:ext>
                </a:extLst>
              </p:cNvPr>
              <p:cNvSpPr/>
              <p:nvPr/>
            </p:nvSpPr>
            <p:spPr>
              <a:xfrm>
                <a:off x="2833828" y="1833265"/>
                <a:ext cx="152389" cy="762000"/>
              </a:xfrm>
              <a:prstGeom prst="rect">
                <a:avLst/>
              </a:prstGeom>
              <a:noFill/>
              <a:ln>
                <a:solidFill>
                  <a:schemeClr val="tx1">
                    <a:lumMod val="90000"/>
                    <a:lumOff val="1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latin typeface="Trebuchet MS" panose="020B0703020202090204" pitchFamily="34" charset="0"/>
                </a:endParaRPr>
              </a:p>
            </p:txBody>
          </p:sp>
        </p:grpSp>
        <p:sp>
          <p:nvSpPr>
            <p:cNvPr id="104" name="TextBox 30">
              <a:extLst>
                <a:ext uri="{FF2B5EF4-FFF2-40B4-BE49-F238E27FC236}">
                  <a16:creationId xmlns:a16="http://schemas.microsoft.com/office/drawing/2014/main" id="{718C3D66-757A-9E40-9767-C5E196E790D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48000" y="1905000"/>
              <a:ext cx="146055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 dirty="0">
                  <a:latin typeface="Trebuchet MS" panose="020B0703020202090204" pitchFamily="34" charset="0"/>
                </a:rPr>
                <a:t>V</a:t>
              </a:r>
              <a:r>
                <a:rPr lang="en-US" sz="2400" baseline="-25000" dirty="0">
                  <a:latin typeface="Trebuchet MS" panose="020B0703020202090204" pitchFamily="34" charset="0"/>
                </a:rPr>
                <a:t>DD</a:t>
              </a:r>
              <a:r>
                <a:rPr lang="en-US" sz="2400" dirty="0">
                  <a:latin typeface="Trebuchet MS" panose="020B0703020202090204" pitchFamily="34" charset="0"/>
                </a:rPr>
                <a:t>/2 + </a:t>
              </a:r>
              <a:r>
                <a:rPr lang="el-GR" sz="2400" dirty="0">
                  <a:latin typeface="Trebuchet MS" panose="020B0703020202090204" pitchFamily="34" charset="0"/>
                </a:rPr>
                <a:t>δ</a:t>
              </a:r>
              <a:endParaRPr lang="en-US" sz="2400" dirty="0">
                <a:latin typeface="Trebuchet MS" panose="020B0703020202090204" pitchFamily="34" charset="0"/>
              </a:endParaRPr>
            </a:p>
          </p:txBody>
        </p:sp>
      </p:grpSp>
      <p:grpSp>
        <p:nvGrpSpPr>
          <p:cNvPr id="107" name="Group 33">
            <a:extLst>
              <a:ext uri="{FF2B5EF4-FFF2-40B4-BE49-F238E27FC236}">
                <a16:creationId xmlns:a16="http://schemas.microsoft.com/office/drawing/2014/main" id="{C75E1B38-9E49-1D40-9AD2-1E33E73A5A96}"/>
              </a:ext>
            </a:extLst>
          </p:cNvPr>
          <p:cNvGrpSpPr>
            <a:grpSpLocks/>
          </p:cNvGrpSpPr>
          <p:nvPr/>
        </p:nvGrpSpPr>
        <p:grpSpPr bwMode="auto">
          <a:xfrm>
            <a:off x="5577843" y="5399600"/>
            <a:ext cx="530257" cy="842082"/>
            <a:chOff x="7315200" y="2514600"/>
            <a:chExt cx="530065" cy="843373"/>
          </a:xfrm>
        </p:grpSpPr>
        <p:sp>
          <p:nvSpPr>
            <p:cNvPr id="108" name="Rectangle 31">
              <a:extLst>
                <a:ext uri="{FF2B5EF4-FFF2-40B4-BE49-F238E27FC236}">
                  <a16:creationId xmlns:a16="http://schemas.microsoft.com/office/drawing/2014/main" id="{C6143DB8-94DB-AD49-A4F7-ED3F4B74F534}"/>
                </a:ext>
              </a:extLst>
            </p:cNvPr>
            <p:cNvSpPr/>
            <p:nvPr/>
          </p:nvSpPr>
          <p:spPr>
            <a:xfrm>
              <a:off x="7315200" y="2514600"/>
              <a:ext cx="152345" cy="76157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90000"/>
                  <a:lumOff val="1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latin typeface="Trebuchet MS" panose="020B0703020202090204" pitchFamily="34" charset="0"/>
              </a:endParaRPr>
            </a:p>
          </p:txBody>
        </p:sp>
        <p:sp>
          <p:nvSpPr>
            <p:cNvPr id="109" name="TextBox 35">
              <a:extLst>
                <a:ext uri="{FF2B5EF4-FFF2-40B4-BE49-F238E27FC236}">
                  <a16:creationId xmlns:a16="http://schemas.microsoft.com/office/drawing/2014/main" id="{58C534D0-0186-F14A-9501-5781B45098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89206" y="2895600"/>
              <a:ext cx="356059" cy="4623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 dirty="0">
                  <a:latin typeface="Trebuchet MS" panose="020B0703020202090204" pitchFamily="34" charset="0"/>
                  <a:cs typeface="Arial" pitchFamily="34" charset="0"/>
                </a:rPr>
                <a:t>0</a:t>
              </a:r>
            </a:p>
          </p:txBody>
        </p:sp>
      </p:grpSp>
      <p:grpSp>
        <p:nvGrpSpPr>
          <p:cNvPr id="110" name="Group 36">
            <a:extLst>
              <a:ext uri="{FF2B5EF4-FFF2-40B4-BE49-F238E27FC236}">
                <a16:creationId xmlns:a16="http://schemas.microsoft.com/office/drawing/2014/main" id="{1F4F2336-38EE-6245-9002-5808D7DD5721}"/>
              </a:ext>
            </a:extLst>
          </p:cNvPr>
          <p:cNvGrpSpPr>
            <a:grpSpLocks/>
          </p:cNvGrpSpPr>
          <p:nvPr/>
        </p:nvGrpSpPr>
        <p:grpSpPr bwMode="auto">
          <a:xfrm>
            <a:off x="5577840" y="1283920"/>
            <a:ext cx="793026" cy="766762"/>
            <a:chOff x="3657600" y="2510135"/>
            <a:chExt cx="793301" cy="766465"/>
          </a:xfrm>
        </p:grpSpPr>
        <p:sp>
          <p:nvSpPr>
            <p:cNvPr id="111" name="Rectangle 34">
              <a:extLst>
                <a:ext uri="{FF2B5EF4-FFF2-40B4-BE49-F238E27FC236}">
                  <a16:creationId xmlns:a16="http://schemas.microsoft.com/office/drawing/2014/main" id="{971A5942-FE68-DA44-A7E0-99AD74B3F111}"/>
                </a:ext>
              </a:extLst>
            </p:cNvPr>
            <p:cNvSpPr/>
            <p:nvPr/>
          </p:nvSpPr>
          <p:spPr>
            <a:xfrm>
              <a:off x="3657600" y="2514895"/>
              <a:ext cx="152453" cy="761705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tx1">
                  <a:lumMod val="90000"/>
                  <a:lumOff val="1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latin typeface="Trebuchet MS" panose="020B0703020202090204" pitchFamily="34" charset="0"/>
              </a:endParaRPr>
            </a:p>
          </p:txBody>
        </p:sp>
        <p:sp>
          <p:nvSpPr>
            <p:cNvPr id="112" name="TextBox 38">
              <a:extLst>
                <a:ext uri="{FF2B5EF4-FFF2-40B4-BE49-F238E27FC236}">
                  <a16:creationId xmlns:a16="http://schemas.microsoft.com/office/drawing/2014/main" id="{D19D0583-848B-B045-91EF-799F0266BA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31606" y="2510135"/>
              <a:ext cx="619295" cy="4614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 dirty="0">
                  <a:latin typeface="Trebuchet MS" panose="020B0703020202090204" pitchFamily="34" charset="0"/>
                </a:rPr>
                <a:t>V</a:t>
              </a:r>
              <a:r>
                <a:rPr lang="en-US" sz="2400" baseline="-25000" dirty="0">
                  <a:latin typeface="Trebuchet MS" panose="020B0703020202090204" pitchFamily="34" charset="0"/>
                </a:rPr>
                <a:t>DD</a:t>
              </a:r>
              <a:endParaRPr lang="en-US" sz="2400" dirty="0">
                <a:latin typeface="Trebuchet MS" panose="020B0703020202090204" pitchFamily="34" charset="0"/>
              </a:endParaRPr>
            </a:p>
          </p:txBody>
        </p:sp>
      </p:grpSp>
      <p:grpSp>
        <p:nvGrpSpPr>
          <p:cNvPr id="113" name="Group 39">
            <a:extLst>
              <a:ext uri="{FF2B5EF4-FFF2-40B4-BE49-F238E27FC236}">
                <a16:creationId xmlns:a16="http://schemas.microsoft.com/office/drawing/2014/main" id="{74731686-C03B-5546-B04D-7CC2BC06A9DF}"/>
              </a:ext>
            </a:extLst>
          </p:cNvPr>
          <p:cNvGrpSpPr>
            <a:grpSpLocks/>
          </p:cNvGrpSpPr>
          <p:nvPr/>
        </p:nvGrpSpPr>
        <p:grpSpPr bwMode="auto">
          <a:xfrm>
            <a:off x="2910840" y="1056907"/>
            <a:ext cx="914400" cy="765175"/>
            <a:chOff x="2895600" y="2510135"/>
            <a:chExt cx="914400" cy="766465"/>
          </a:xfrm>
        </p:grpSpPr>
        <p:sp>
          <p:nvSpPr>
            <p:cNvPr id="114" name="Rectangle 37">
              <a:extLst>
                <a:ext uri="{FF2B5EF4-FFF2-40B4-BE49-F238E27FC236}">
                  <a16:creationId xmlns:a16="http://schemas.microsoft.com/office/drawing/2014/main" id="{FE0DE613-909F-BA4E-A82B-733EB8B41029}"/>
                </a:ext>
              </a:extLst>
            </p:cNvPr>
            <p:cNvSpPr/>
            <p:nvPr/>
          </p:nvSpPr>
          <p:spPr>
            <a:xfrm>
              <a:off x="3657600" y="2514906"/>
              <a:ext cx="152400" cy="761694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tx1">
                  <a:lumMod val="90000"/>
                  <a:lumOff val="1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latin typeface="Trebuchet MS" panose="020B0703020202090204" pitchFamily="34" charset="0"/>
              </a:endParaRPr>
            </a:p>
          </p:txBody>
        </p:sp>
        <p:sp>
          <p:nvSpPr>
            <p:cNvPr id="115" name="TextBox 41">
              <a:extLst>
                <a:ext uri="{FF2B5EF4-FFF2-40B4-BE49-F238E27FC236}">
                  <a16:creationId xmlns:a16="http://schemas.microsoft.com/office/drawing/2014/main" id="{537425A6-9035-1740-A27C-A77F7EBA91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95600" y="2510135"/>
              <a:ext cx="619080" cy="462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 dirty="0">
                  <a:latin typeface="Trebuchet MS" panose="020B0703020202090204" pitchFamily="34" charset="0"/>
                </a:rPr>
                <a:t>V</a:t>
              </a:r>
              <a:r>
                <a:rPr lang="en-US" sz="2400" baseline="-25000" dirty="0">
                  <a:latin typeface="Trebuchet MS" panose="020B0703020202090204" pitchFamily="34" charset="0"/>
                </a:rPr>
                <a:t>DD</a:t>
              </a:r>
              <a:endParaRPr lang="en-US" sz="2400" dirty="0">
                <a:latin typeface="Trebuchet MS" panose="020B0703020202090204" pitchFamily="34" charset="0"/>
              </a:endParaRPr>
            </a:p>
          </p:txBody>
        </p:sp>
      </p:grpSp>
      <p:grpSp>
        <p:nvGrpSpPr>
          <p:cNvPr id="116" name="Group 42">
            <a:extLst>
              <a:ext uri="{FF2B5EF4-FFF2-40B4-BE49-F238E27FC236}">
                <a16:creationId xmlns:a16="http://schemas.microsoft.com/office/drawing/2014/main" id="{1A43017D-61E2-324F-AD86-7D3CFF3E1CE1}"/>
              </a:ext>
            </a:extLst>
          </p:cNvPr>
          <p:cNvGrpSpPr>
            <a:grpSpLocks/>
          </p:cNvGrpSpPr>
          <p:nvPr/>
        </p:nvGrpSpPr>
        <p:grpSpPr bwMode="auto">
          <a:xfrm>
            <a:off x="2128203" y="1034682"/>
            <a:ext cx="1697037" cy="762000"/>
            <a:chOff x="1289075" y="1833265"/>
            <a:chExt cx="1697153" cy="762000"/>
          </a:xfrm>
        </p:grpSpPr>
        <p:grpSp>
          <p:nvGrpSpPr>
            <p:cNvPr id="117" name="Group 45">
              <a:extLst>
                <a:ext uri="{FF2B5EF4-FFF2-40B4-BE49-F238E27FC236}">
                  <a16:creationId xmlns:a16="http://schemas.microsoft.com/office/drawing/2014/main" id="{49D33C03-F900-5E44-9847-A3BB0352F04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833818" y="1833265"/>
              <a:ext cx="152410" cy="762000"/>
              <a:chOff x="2833818" y="1833265"/>
              <a:chExt cx="152410" cy="762000"/>
            </a:xfrm>
          </p:grpSpPr>
          <p:sp>
            <p:nvSpPr>
              <p:cNvPr id="119" name="Rectangle 42">
                <a:extLst>
                  <a:ext uri="{FF2B5EF4-FFF2-40B4-BE49-F238E27FC236}">
                    <a16:creationId xmlns:a16="http://schemas.microsoft.com/office/drawing/2014/main" id="{46BBBCC1-09B3-DF48-BE04-CA0DD83DC3CE}"/>
                  </a:ext>
                </a:extLst>
              </p:cNvPr>
              <p:cNvSpPr/>
              <p:nvPr/>
            </p:nvSpPr>
            <p:spPr>
              <a:xfrm>
                <a:off x="2833818" y="1833265"/>
                <a:ext cx="152410" cy="762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90000"/>
                    <a:lumOff val="10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latin typeface="Trebuchet MS" panose="020B0703020202090204" pitchFamily="34" charset="0"/>
                </a:endParaRPr>
              </a:p>
            </p:txBody>
          </p:sp>
          <p:sp>
            <p:nvSpPr>
              <p:cNvPr id="120" name="Rectangle 43">
                <a:extLst>
                  <a:ext uri="{FF2B5EF4-FFF2-40B4-BE49-F238E27FC236}">
                    <a16:creationId xmlns:a16="http://schemas.microsoft.com/office/drawing/2014/main" id="{AD28DE03-BBD8-3449-A74A-AE3618BF58C0}"/>
                  </a:ext>
                </a:extLst>
              </p:cNvPr>
              <p:cNvSpPr/>
              <p:nvPr/>
            </p:nvSpPr>
            <p:spPr>
              <a:xfrm>
                <a:off x="2848107" y="2138065"/>
                <a:ext cx="127008" cy="452438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latin typeface="Trebuchet MS" panose="020B0703020202090204" pitchFamily="34" charset="0"/>
                </a:endParaRPr>
              </a:p>
            </p:txBody>
          </p:sp>
        </p:grpSp>
        <p:sp>
          <p:nvSpPr>
            <p:cNvPr id="118" name="TextBox 44">
              <a:extLst>
                <a:ext uri="{FF2B5EF4-FFF2-40B4-BE49-F238E27FC236}">
                  <a16:creationId xmlns:a16="http://schemas.microsoft.com/office/drawing/2014/main" id="{21766B3F-B063-FD47-9BCE-956E4F7B84E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89075" y="1857213"/>
              <a:ext cx="146075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 dirty="0">
                  <a:latin typeface="Trebuchet MS" panose="020B0703020202090204" pitchFamily="34" charset="0"/>
                </a:rPr>
                <a:t>V</a:t>
              </a:r>
              <a:r>
                <a:rPr lang="en-US" sz="2400" baseline="-25000" dirty="0">
                  <a:latin typeface="Trebuchet MS" panose="020B0703020202090204" pitchFamily="34" charset="0"/>
                </a:rPr>
                <a:t>DD</a:t>
              </a:r>
              <a:r>
                <a:rPr lang="en-US" sz="2400" dirty="0">
                  <a:latin typeface="Trebuchet MS" panose="020B0703020202090204" pitchFamily="34" charset="0"/>
                </a:rPr>
                <a:t>/2 + </a:t>
              </a:r>
              <a:r>
                <a:rPr lang="el-GR" sz="2400" dirty="0">
                  <a:latin typeface="Trebuchet MS" panose="020B0703020202090204" pitchFamily="34" charset="0"/>
                </a:rPr>
                <a:t>δ</a:t>
              </a:r>
              <a:endParaRPr lang="en-US" sz="2400" dirty="0">
                <a:latin typeface="Trebuchet MS" panose="020B0703020202090204" pitchFamily="34" charset="0"/>
              </a:endParaRPr>
            </a:p>
          </p:txBody>
        </p:sp>
      </p:grpSp>
      <p:grpSp>
        <p:nvGrpSpPr>
          <p:cNvPr id="121" name="Group 47">
            <a:extLst>
              <a:ext uri="{FF2B5EF4-FFF2-40B4-BE49-F238E27FC236}">
                <a16:creationId xmlns:a16="http://schemas.microsoft.com/office/drawing/2014/main" id="{2C741B61-FF41-DF48-A7F7-3B1B5E5D7D34}"/>
              </a:ext>
            </a:extLst>
          </p:cNvPr>
          <p:cNvGrpSpPr>
            <a:grpSpLocks/>
          </p:cNvGrpSpPr>
          <p:nvPr/>
        </p:nvGrpSpPr>
        <p:grpSpPr bwMode="auto">
          <a:xfrm>
            <a:off x="4257040" y="1645870"/>
            <a:ext cx="2362200" cy="4244975"/>
            <a:chOff x="1371600" y="1371600"/>
            <a:chExt cx="2362200" cy="4245429"/>
          </a:xfrm>
          <a:solidFill>
            <a:schemeClr val="bg1">
              <a:lumMod val="75000"/>
            </a:schemeClr>
          </a:solidFill>
        </p:grpSpPr>
        <p:sp>
          <p:nvSpPr>
            <p:cNvPr id="122" name="Isosceles Triangle 45">
              <a:extLst>
                <a:ext uri="{FF2B5EF4-FFF2-40B4-BE49-F238E27FC236}">
                  <a16:creationId xmlns:a16="http://schemas.microsoft.com/office/drawing/2014/main" id="{3575EEFA-F772-4F4C-8829-BB2C0E067642}"/>
                </a:ext>
              </a:extLst>
            </p:cNvPr>
            <p:cNvSpPr/>
            <p:nvPr/>
          </p:nvSpPr>
          <p:spPr>
            <a:xfrm rot="10800000">
              <a:off x="2971800" y="3657844"/>
              <a:ext cx="762000" cy="762081"/>
            </a:xfrm>
            <a:prstGeom prst="triangle">
              <a:avLst/>
            </a:prstGeom>
            <a:grpFill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en-US" sz="2800" dirty="0">
                <a:latin typeface="Trebuchet MS" panose="020B0703020202090204" pitchFamily="34" charset="0"/>
              </a:endParaRPr>
            </a:p>
          </p:txBody>
        </p:sp>
        <p:sp>
          <p:nvSpPr>
            <p:cNvPr id="123" name="Isosceles Triangle 46">
              <a:extLst>
                <a:ext uri="{FF2B5EF4-FFF2-40B4-BE49-F238E27FC236}">
                  <a16:creationId xmlns:a16="http://schemas.microsoft.com/office/drawing/2014/main" id="{2DF56C4E-3435-8B40-BEE5-27E614EC0C02}"/>
                </a:ext>
              </a:extLst>
            </p:cNvPr>
            <p:cNvSpPr/>
            <p:nvPr/>
          </p:nvSpPr>
          <p:spPr>
            <a:xfrm>
              <a:off x="1371600" y="3657844"/>
              <a:ext cx="762000" cy="762081"/>
            </a:xfrm>
            <a:prstGeom prst="triangle">
              <a:avLst/>
            </a:prstGeom>
            <a:grpFill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en-US" sz="2800" dirty="0">
                <a:latin typeface="Trebuchet MS" panose="020B0703020202090204" pitchFamily="34" charset="0"/>
              </a:endParaRPr>
            </a:p>
          </p:txBody>
        </p:sp>
        <p:cxnSp>
          <p:nvCxnSpPr>
            <p:cNvPr id="124" name="Elbow Connector 47">
              <a:extLst>
                <a:ext uri="{FF2B5EF4-FFF2-40B4-BE49-F238E27FC236}">
                  <a16:creationId xmlns:a16="http://schemas.microsoft.com/office/drawing/2014/main" id="{8A25E5D7-9740-DA4B-B6F8-DAE55D213B10}"/>
                </a:ext>
              </a:extLst>
            </p:cNvPr>
            <p:cNvCxnSpPr>
              <a:stCxn id="122" idx="0"/>
              <a:endCxn id="123" idx="3"/>
            </p:cNvCxnSpPr>
            <p:nvPr/>
          </p:nvCxnSpPr>
          <p:spPr>
            <a:xfrm rot="5400000">
              <a:off x="2553494" y="3619032"/>
              <a:ext cx="1588" cy="1600200"/>
            </a:xfrm>
            <a:prstGeom prst="bentConnector3">
              <a:avLst>
                <a:gd name="adj1" fmla="val 33302907"/>
              </a:avLst>
            </a:prstGeom>
            <a:grpFill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</p:cxnSp>
        <p:cxnSp>
          <p:nvCxnSpPr>
            <p:cNvPr id="125" name="Elbow Connector 48">
              <a:extLst>
                <a:ext uri="{FF2B5EF4-FFF2-40B4-BE49-F238E27FC236}">
                  <a16:creationId xmlns:a16="http://schemas.microsoft.com/office/drawing/2014/main" id="{D4C99E9D-EFE0-D346-937A-7D432CDAF8EB}"/>
                </a:ext>
              </a:extLst>
            </p:cNvPr>
            <p:cNvCxnSpPr>
              <a:stCxn id="123" idx="0"/>
              <a:endCxn id="122" idx="3"/>
            </p:cNvCxnSpPr>
            <p:nvPr/>
          </p:nvCxnSpPr>
          <p:spPr>
            <a:xfrm rot="5400000" flipH="1" flipV="1">
              <a:off x="2553494" y="2856950"/>
              <a:ext cx="1588" cy="1600200"/>
            </a:xfrm>
            <a:prstGeom prst="bentConnector3">
              <a:avLst>
                <a:gd name="adj1" fmla="val 32873247"/>
              </a:avLst>
            </a:prstGeom>
            <a:grpFill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</p:cxnSp>
        <p:sp>
          <p:nvSpPr>
            <p:cNvPr id="126" name="Oval 125">
              <a:extLst>
                <a:ext uri="{FF2B5EF4-FFF2-40B4-BE49-F238E27FC236}">
                  <a16:creationId xmlns:a16="http://schemas.microsoft.com/office/drawing/2014/main" id="{ECF5822C-A217-CA43-AA08-50D7443F2F42}"/>
                </a:ext>
              </a:extLst>
            </p:cNvPr>
            <p:cNvSpPr/>
            <p:nvPr/>
          </p:nvSpPr>
          <p:spPr>
            <a:xfrm rot="10800000">
              <a:off x="3276600" y="4343718"/>
              <a:ext cx="152400" cy="152416"/>
            </a:xfrm>
            <a:prstGeom prst="ellipse">
              <a:avLst/>
            </a:prstGeom>
            <a:grpFill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en-US" sz="2800" dirty="0">
                <a:latin typeface="Trebuchet MS" panose="020B0703020202090204" pitchFamily="34" charset="0"/>
              </a:endParaRPr>
            </a:p>
          </p:txBody>
        </p:sp>
        <p:sp>
          <p:nvSpPr>
            <p:cNvPr id="127" name="Oval 126">
              <a:extLst>
                <a:ext uri="{FF2B5EF4-FFF2-40B4-BE49-F238E27FC236}">
                  <a16:creationId xmlns:a16="http://schemas.microsoft.com/office/drawing/2014/main" id="{DF7B9E2A-FBFD-1145-869A-1F9A61580503}"/>
                </a:ext>
              </a:extLst>
            </p:cNvPr>
            <p:cNvSpPr/>
            <p:nvPr/>
          </p:nvSpPr>
          <p:spPr>
            <a:xfrm>
              <a:off x="1676400" y="3581636"/>
              <a:ext cx="152400" cy="152416"/>
            </a:xfrm>
            <a:prstGeom prst="ellipse">
              <a:avLst/>
            </a:prstGeom>
            <a:grpFill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en-US" sz="2800" dirty="0">
                <a:latin typeface="Trebuchet MS" panose="020B0703020202090204" pitchFamily="34" charset="0"/>
              </a:endParaRPr>
            </a:p>
          </p:txBody>
        </p:sp>
        <p:cxnSp>
          <p:nvCxnSpPr>
            <p:cNvPr id="128" name="Straight Connector 51">
              <a:extLst>
                <a:ext uri="{FF2B5EF4-FFF2-40B4-BE49-F238E27FC236}">
                  <a16:creationId xmlns:a16="http://schemas.microsoft.com/office/drawing/2014/main" id="{70EB2A55-CFBA-2248-8513-DF2B2F260AAD}"/>
                </a:ext>
              </a:extLst>
            </p:cNvPr>
            <p:cNvCxnSpPr/>
            <p:nvPr/>
          </p:nvCxnSpPr>
          <p:spPr>
            <a:xfrm rot="5400000" flipH="1" flipV="1">
              <a:off x="1638206" y="2247994"/>
              <a:ext cx="1752787" cy="0"/>
            </a:xfrm>
            <a:prstGeom prst="line">
              <a:avLst/>
            </a:prstGeom>
            <a:grpFill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</p:cxnSp>
        <p:cxnSp>
          <p:nvCxnSpPr>
            <p:cNvPr id="129" name="Straight Connector 52">
              <a:extLst>
                <a:ext uri="{FF2B5EF4-FFF2-40B4-BE49-F238E27FC236}">
                  <a16:creationId xmlns:a16="http://schemas.microsoft.com/office/drawing/2014/main" id="{66592478-FBB7-AE43-A9E1-5F687BED2B83}"/>
                </a:ext>
              </a:extLst>
            </p:cNvPr>
            <p:cNvCxnSpPr/>
            <p:nvPr/>
          </p:nvCxnSpPr>
          <p:spPr>
            <a:xfrm rot="5400000" flipH="1" flipV="1">
              <a:off x="2182777" y="5285207"/>
              <a:ext cx="663646" cy="0"/>
            </a:xfrm>
            <a:prstGeom prst="line">
              <a:avLst/>
            </a:prstGeom>
            <a:grpFill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</p:cxnSp>
      </p:grpSp>
      <p:sp>
        <p:nvSpPr>
          <p:cNvPr id="130" name="TextBox 53">
            <a:extLst>
              <a:ext uri="{FF2B5EF4-FFF2-40B4-BE49-F238E27FC236}">
                <a16:creationId xmlns:a16="http://schemas.microsoft.com/office/drawing/2014/main" id="{BCA558A8-A9A9-4B49-90D1-6DE1E895FAD8}"/>
              </a:ext>
            </a:extLst>
          </p:cNvPr>
          <p:cNvSpPr txBox="1"/>
          <p:nvPr/>
        </p:nvSpPr>
        <p:spPr>
          <a:xfrm>
            <a:off x="2817642" y="5314582"/>
            <a:ext cx="2315699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en-US" sz="2400" dirty="0">
                <a:solidFill>
                  <a:schemeClr val="tx1">
                    <a:lumMod val="90000"/>
                    <a:lumOff val="10000"/>
                  </a:schemeClr>
                </a:solidFill>
                <a:latin typeface="Trebuchet MS" panose="020B0703020202090204" pitchFamily="34" charset="0"/>
              </a:rPr>
              <a:t>Sense Amplifier</a:t>
            </a:r>
          </a:p>
          <a:p>
            <a:pPr algn="r">
              <a:defRPr/>
            </a:pPr>
            <a:r>
              <a:rPr lang="en-US" sz="2400" dirty="0">
                <a:solidFill>
                  <a:schemeClr val="tx1">
                    <a:lumMod val="90000"/>
                    <a:lumOff val="10000"/>
                  </a:schemeClr>
                </a:solidFill>
                <a:latin typeface="Trebuchet MS" panose="020B0703020202090204" pitchFamily="34" charset="0"/>
              </a:rPr>
              <a:t>(Row Buffer)</a:t>
            </a:r>
          </a:p>
        </p:txBody>
      </p:sp>
      <p:sp>
        <p:nvSpPr>
          <p:cNvPr id="135" name="Oval 134">
            <a:extLst>
              <a:ext uri="{FF2B5EF4-FFF2-40B4-BE49-F238E27FC236}">
                <a16:creationId xmlns:a16="http://schemas.microsoft.com/office/drawing/2014/main" id="{7259E245-1F87-D148-8B87-BB4DC9F4C32D}"/>
              </a:ext>
            </a:extLst>
          </p:cNvPr>
          <p:cNvSpPr/>
          <p:nvPr/>
        </p:nvSpPr>
        <p:spPr>
          <a:xfrm>
            <a:off x="4571365" y="2125293"/>
            <a:ext cx="76200" cy="762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Trebuchet MS" panose="020B0703020202090204" pitchFamily="34" charset="0"/>
            </a:endParaRPr>
          </a:p>
        </p:txBody>
      </p:sp>
      <p:sp>
        <p:nvSpPr>
          <p:cNvPr id="136" name="Oval 135">
            <a:extLst>
              <a:ext uri="{FF2B5EF4-FFF2-40B4-BE49-F238E27FC236}">
                <a16:creationId xmlns:a16="http://schemas.microsoft.com/office/drawing/2014/main" id="{C8545B75-53A1-5A4D-A3F1-31477AAD9F6E}"/>
              </a:ext>
            </a:extLst>
          </p:cNvPr>
          <p:cNvSpPr/>
          <p:nvPr/>
        </p:nvSpPr>
        <p:spPr>
          <a:xfrm>
            <a:off x="3977640" y="2130056"/>
            <a:ext cx="76200" cy="762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Trebuchet MS" panose="020B0703020202090204" pitchFamily="34" charset="0"/>
            </a:endParaRPr>
          </a:p>
        </p:txBody>
      </p:sp>
      <p:sp>
        <p:nvSpPr>
          <p:cNvPr id="137" name="Rectangle 60">
            <a:extLst>
              <a:ext uri="{FF2B5EF4-FFF2-40B4-BE49-F238E27FC236}">
                <a16:creationId xmlns:a16="http://schemas.microsoft.com/office/drawing/2014/main" id="{DBEBD4B6-C0F4-6745-B975-077C4D2056B4}"/>
              </a:ext>
            </a:extLst>
          </p:cNvPr>
          <p:cNvSpPr/>
          <p:nvPr/>
        </p:nvSpPr>
        <p:spPr>
          <a:xfrm>
            <a:off x="3144203" y="2665045"/>
            <a:ext cx="314325" cy="67945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Trebuchet MS" panose="020B0703020202090204" pitchFamily="34" charset="0"/>
            </a:endParaRPr>
          </a:p>
        </p:txBody>
      </p:sp>
      <p:grpSp>
        <p:nvGrpSpPr>
          <p:cNvPr id="138" name="Group 18">
            <a:extLst>
              <a:ext uri="{FF2B5EF4-FFF2-40B4-BE49-F238E27FC236}">
                <a16:creationId xmlns:a16="http://schemas.microsoft.com/office/drawing/2014/main" id="{56EC57BE-C3D7-E748-ADA4-68EACB1F4113}"/>
              </a:ext>
            </a:extLst>
          </p:cNvPr>
          <p:cNvGrpSpPr>
            <a:grpSpLocks/>
          </p:cNvGrpSpPr>
          <p:nvPr/>
        </p:nvGrpSpPr>
        <p:grpSpPr bwMode="auto">
          <a:xfrm>
            <a:off x="2453257" y="2666632"/>
            <a:ext cx="1572008" cy="679450"/>
            <a:chOff x="1526615" y="2286000"/>
            <a:chExt cx="1902385" cy="762000"/>
          </a:xfrm>
        </p:grpSpPr>
        <p:grpSp>
          <p:nvGrpSpPr>
            <p:cNvPr id="139" name="Group 34">
              <a:extLst>
                <a:ext uri="{FF2B5EF4-FFF2-40B4-BE49-F238E27FC236}">
                  <a16:creationId xmlns:a16="http://schemas.microsoft.com/office/drawing/2014/main" id="{4272F51E-08E6-174A-9F08-666922605DF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922742" y="2286000"/>
              <a:ext cx="1506258" cy="762000"/>
              <a:chOff x="1922742" y="2667000"/>
              <a:chExt cx="1506258" cy="762000"/>
            </a:xfrm>
          </p:grpSpPr>
          <p:cxnSp>
            <p:nvCxnSpPr>
              <p:cNvPr id="141" name="Straight Connector 64">
                <a:extLst>
                  <a:ext uri="{FF2B5EF4-FFF2-40B4-BE49-F238E27FC236}">
                    <a16:creationId xmlns:a16="http://schemas.microsoft.com/office/drawing/2014/main" id="{D7B60607-A579-294D-A1A8-B2B12FB806AD}"/>
                  </a:ext>
                </a:extLst>
              </p:cNvPr>
              <p:cNvCxnSpPr/>
              <p:nvPr/>
            </p:nvCxnSpPr>
            <p:spPr>
              <a:xfrm rot="5400000">
                <a:off x="1981772" y="3048000"/>
                <a:ext cx="762000" cy="0"/>
              </a:xfrm>
              <a:prstGeom prst="line">
                <a:avLst/>
              </a:prstGeom>
              <a:ln w="38100">
                <a:solidFill>
                  <a:schemeClr val="tx1">
                    <a:lumMod val="90000"/>
                    <a:lumOff val="1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Straight Connector 65">
                <a:extLst>
                  <a:ext uri="{FF2B5EF4-FFF2-40B4-BE49-F238E27FC236}">
                    <a16:creationId xmlns:a16="http://schemas.microsoft.com/office/drawing/2014/main" id="{0ED178E5-3DE4-9440-82F7-3DBEE042459B}"/>
                  </a:ext>
                </a:extLst>
              </p:cNvPr>
              <p:cNvCxnSpPr/>
              <p:nvPr/>
            </p:nvCxnSpPr>
            <p:spPr>
              <a:xfrm rot="5400000">
                <a:off x="2362156" y="3048000"/>
                <a:ext cx="762000" cy="0"/>
              </a:xfrm>
              <a:prstGeom prst="line">
                <a:avLst/>
              </a:prstGeom>
              <a:ln w="38100">
                <a:solidFill>
                  <a:schemeClr val="tx1">
                    <a:lumMod val="90000"/>
                    <a:lumOff val="1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Straight Connector 66">
                <a:extLst>
                  <a:ext uri="{FF2B5EF4-FFF2-40B4-BE49-F238E27FC236}">
                    <a16:creationId xmlns:a16="http://schemas.microsoft.com/office/drawing/2014/main" id="{D9C86721-C536-DB4C-B798-C4CF56B9B10A}"/>
                  </a:ext>
                </a:extLst>
              </p:cNvPr>
              <p:cNvCxnSpPr/>
              <p:nvPr/>
            </p:nvCxnSpPr>
            <p:spPr>
              <a:xfrm>
                <a:off x="2743156" y="3048000"/>
                <a:ext cx="685844" cy="0"/>
              </a:xfrm>
              <a:prstGeom prst="line">
                <a:avLst/>
              </a:prstGeom>
              <a:ln w="28575">
                <a:solidFill>
                  <a:schemeClr val="tx1">
                    <a:lumMod val="90000"/>
                    <a:lumOff val="1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Shape 24">
                <a:extLst>
                  <a:ext uri="{FF2B5EF4-FFF2-40B4-BE49-F238E27FC236}">
                    <a16:creationId xmlns:a16="http://schemas.microsoft.com/office/drawing/2014/main" id="{8E2EA82F-8FFD-5D45-BFD7-6E77B95036C3}"/>
                  </a:ext>
                </a:extLst>
              </p:cNvPr>
              <p:cNvCxnSpPr>
                <a:endCxn id="140" idx="3"/>
              </p:cNvCxnSpPr>
              <p:nvPr/>
            </p:nvCxnSpPr>
            <p:spPr>
              <a:xfrm rot="10800000" flipV="1">
                <a:off x="1922742" y="3048000"/>
                <a:ext cx="440032" cy="2777"/>
              </a:xfrm>
              <a:prstGeom prst="bentConnector3">
                <a:avLst>
                  <a:gd name="adj1" fmla="val 50000"/>
                </a:avLst>
              </a:prstGeom>
              <a:ln w="28575">
                <a:solidFill>
                  <a:srgbClr val="333333"/>
                </a:solidFill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0" name="TextBox 81">
              <a:extLst>
                <a:ext uri="{FF2B5EF4-FFF2-40B4-BE49-F238E27FC236}">
                  <a16:creationId xmlns:a16="http://schemas.microsoft.com/office/drawing/2014/main" id="{A7A2F6D0-C7E7-7143-B7B4-3FB5E519773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26615" y="2445416"/>
              <a:ext cx="396127" cy="4487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sz="2000" dirty="0">
                  <a:latin typeface="Trebuchet MS" panose="020B0703020202090204" pitchFamily="34" charset="0"/>
                  <a:cs typeface="Arial" pitchFamily="34" charset="0"/>
                </a:rPr>
                <a:t>0</a:t>
              </a:r>
            </a:p>
          </p:txBody>
        </p:sp>
      </p:grpSp>
      <p:cxnSp>
        <p:nvCxnSpPr>
          <p:cNvPr id="145" name="Straight Connector 68">
            <a:extLst>
              <a:ext uri="{FF2B5EF4-FFF2-40B4-BE49-F238E27FC236}">
                <a16:creationId xmlns:a16="http://schemas.microsoft.com/office/drawing/2014/main" id="{96576D07-F321-DD4A-B4A9-299E94938ED2}"/>
              </a:ext>
            </a:extLst>
          </p:cNvPr>
          <p:cNvCxnSpPr/>
          <p:nvPr/>
        </p:nvCxnSpPr>
        <p:spPr>
          <a:xfrm>
            <a:off x="4571365" y="3014295"/>
            <a:ext cx="827088" cy="0"/>
          </a:xfrm>
          <a:prstGeom prst="line">
            <a:avLst/>
          </a:prstGeom>
          <a:ln w="28575">
            <a:solidFill>
              <a:schemeClr val="tx1">
                <a:lumMod val="90000"/>
                <a:lumOff val="10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Straight Arrow Connector 69">
            <a:extLst>
              <a:ext uri="{FF2B5EF4-FFF2-40B4-BE49-F238E27FC236}">
                <a16:creationId xmlns:a16="http://schemas.microsoft.com/office/drawing/2014/main" id="{931C4197-2F4D-AA4A-8C4A-5EE8E822F8B7}"/>
              </a:ext>
            </a:extLst>
          </p:cNvPr>
          <p:cNvCxnSpPr/>
          <p:nvPr/>
        </p:nvCxnSpPr>
        <p:spPr>
          <a:xfrm flipV="1">
            <a:off x="4028440" y="2709495"/>
            <a:ext cx="457200" cy="304800"/>
          </a:xfrm>
          <a:prstGeom prst="straightConnector1">
            <a:avLst/>
          </a:prstGeom>
          <a:ln w="28575">
            <a:solidFill>
              <a:srgbClr val="FF0000"/>
            </a:solidFill>
            <a:prstDash val="solid"/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Straight Arrow Connector 70">
            <a:extLst>
              <a:ext uri="{FF2B5EF4-FFF2-40B4-BE49-F238E27FC236}">
                <a16:creationId xmlns:a16="http://schemas.microsoft.com/office/drawing/2014/main" id="{6157A6E7-89BB-5142-AEB2-0605D3AE7AA4}"/>
              </a:ext>
            </a:extLst>
          </p:cNvPr>
          <p:cNvCxnSpPr/>
          <p:nvPr/>
        </p:nvCxnSpPr>
        <p:spPr>
          <a:xfrm>
            <a:off x="4028440" y="3001595"/>
            <a:ext cx="533400" cy="1587"/>
          </a:xfrm>
          <a:prstGeom prst="straightConnector1">
            <a:avLst/>
          </a:prstGeom>
          <a:ln w="28575">
            <a:solidFill>
              <a:srgbClr val="FF0000"/>
            </a:solidFill>
            <a:prstDash val="solid"/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8" name="Oval 147">
            <a:extLst>
              <a:ext uri="{FF2B5EF4-FFF2-40B4-BE49-F238E27FC236}">
                <a16:creationId xmlns:a16="http://schemas.microsoft.com/office/drawing/2014/main" id="{E8761992-225D-F542-BA87-548C10B86E4B}"/>
              </a:ext>
            </a:extLst>
          </p:cNvPr>
          <p:cNvSpPr/>
          <p:nvPr/>
        </p:nvSpPr>
        <p:spPr>
          <a:xfrm>
            <a:off x="4566603" y="2973020"/>
            <a:ext cx="76200" cy="762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Trebuchet MS" panose="020B0703020202090204" pitchFamily="34" charset="0"/>
            </a:endParaRPr>
          </a:p>
        </p:txBody>
      </p:sp>
      <p:sp>
        <p:nvSpPr>
          <p:cNvPr id="149" name="Oval 148">
            <a:extLst>
              <a:ext uri="{FF2B5EF4-FFF2-40B4-BE49-F238E27FC236}">
                <a16:creationId xmlns:a16="http://schemas.microsoft.com/office/drawing/2014/main" id="{8F34A39E-73B3-424A-A8DC-7D0A33512763}"/>
              </a:ext>
            </a:extLst>
          </p:cNvPr>
          <p:cNvSpPr/>
          <p:nvPr/>
        </p:nvSpPr>
        <p:spPr>
          <a:xfrm>
            <a:off x="3972878" y="2976195"/>
            <a:ext cx="76200" cy="762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Trebuchet MS" panose="020B0703020202090204" pitchFamily="34" charset="0"/>
            </a:endParaRPr>
          </a:p>
        </p:txBody>
      </p:sp>
      <p:grpSp>
        <p:nvGrpSpPr>
          <p:cNvPr id="150" name="Group 91">
            <a:extLst>
              <a:ext uri="{FF2B5EF4-FFF2-40B4-BE49-F238E27FC236}">
                <a16:creationId xmlns:a16="http://schemas.microsoft.com/office/drawing/2014/main" id="{33EED66D-53AD-A245-BE73-0C49504333DA}"/>
              </a:ext>
            </a:extLst>
          </p:cNvPr>
          <p:cNvGrpSpPr>
            <a:grpSpLocks/>
          </p:cNvGrpSpPr>
          <p:nvPr/>
        </p:nvGrpSpPr>
        <p:grpSpPr bwMode="auto">
          <a:xfrm>
            <a:off x="1374757" y="3344495"/>
            <a:ext cx="1926609" cy="2120851"/>
            <a:chOff x="-478679" y="2698263"/>
            <a:chExt cx="2964796" cy="2159626"/>
          </a:xfrm>
        </p:grpSpPr>
        <p:sp>
          <p:nvSpPr>
            <p:cNvPr id="151" name="TextBox 92">
              <a:extLst>
                <a:ext uri="{FF2B5EF4-FFF2-40B4-BE49-F238E27FC236}">
                  <a16:creationId xmlns:a16="http://schemas.microsoft.com/office/drawing/2014/main" id="{99CEEC13-066B-D04A-B737-32F3605812A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478679" y="3447572"/>
              <a:ext cx="1911530" cy="14103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2800" dirty="0">
                  <a:solidFill>
                    <a:srgbClr val="FF0000"/>
                  </a:solidFill>
                  <a:latin typeface="Trebuchet MS" panose="020B0703020202090204" pitchFamily="34" charset="0"/>
                </a:rPr>
                <a:t>Data gets copied</a:t>
              </a:r>
            </a:p>
          </p:txBody>
        </p:sp>
        <p:cxnSp>
          <p:nvCxnSpPr>
            <p:cNvPr id="152" name="Shape 75">
              <a:extLst>
                <a:ext uri="{FF2B5EF4-FFF2-40B4-BE49-F238E27FC236}">
                  <a16:creationId xmlns:a16="http://schemas.microsoft.com/office/drawing/2014/main" id="{FCF08C6B-9FF6-7B4A-9458-D7EF7703B206}"/>
                </a:ext>
              </a:extLst>
            </p:cNvPr>
            <p:cNvCxnSpPr>
              <a:stCxn id="151" idx="3"/>
              <a:endCxn id="137" idx="2"/>
            </p:cNvCxnSpPr>
            <p:nvPr/>
          </p:nvCxnSpPr>
          <p:spPr>
            <a:xfrm flipV="1">
              <a:off x="1432851" y="2698263"/>
              <a:ext cx="1053266" cy="1454468"/>
            </a:xfrm>
            <a:prstGeom prst="curvedConnector2">
              <a:avLst/>
            </a:prstGeom>
            <a:ln w="19050">
              <a:solidFill>
                <a:schemeClr val="tx1">
                  <a:lumMod val="90000"/>
                  <a:lumOff val="10000"/>
                </a:schemeClr>
              </a:solidFill>
              <a:prstDash val="solid"/>
              <a:headEnd type="none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3" name="TextBox 152">
            <a:extLst>
              <a:ext uri="{FF2B5EF4-FFF2-40B4-BE49-F238E27FC236}">
                <a16:creationId xmlns:a16="http://schemas.microsoft.com/office/drawing/2014/main" id="{3490069E-F6BE-6847-99E7-3762E3EEE0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7181" y="1898937"/>
            <a:ext cx="64793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 err="1">
                <a:latin typeface="Trebuchet MS" panose="020B0703020202090204" pitchFamily="34" charset="0"/>
              </a:rPr>
              <a:t>src</a:t>
            </a:r>
            <a:endParaRPr lang="en-US" sz="2800" dirty="0">
              <a:latin typeface="Trebuchet MS" panose="020B0703020202090204" pitchFamily="34" charset="0"/>
            </a:endParaRPr>
          </a:p>
        </p:txBody>
      </p:sp>
      <p:sp>
        <p:nvSpPr>
          <p:cNvPr id="154" name="TextBox 153">
            <a:extLst>
              <a:ext uri="{FF2B5EF4-FFF2-40B4-BE49-F238E27FC236}">
                <a16:creationId xmlns:a16="http://schemas.microsoft.com/office/drawing/2014/main" id="{59E89087-3F9D-214C-8BF7-FAFEF0EB1A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7181" y="2737137"/>
            <a:ext cx="67358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 err="1">
                <a:latin typeface="Trebuchet MS" panose="020B0703020202090204" pitchFamily="34" charset="0"/>
              </a:rPr>
              <a:t>dst</a:t>
            </a:r>
            <a:endParaRPr lang="en-US" sz="2800" dirty="0">
              <a:latin typeface="Trebuchet MS" panose="020B0703020202090204" pitchFamily="34" charset="0"/>
            </a:endParaRPr>
          </a:p>
        </p:txBody>
      </p:sp>
      <p:sp>
        <p:nvSpPr>
          <p:cNvPr id="158" name="TextBox 157">
            <a:extLst>
              <a:ext uri="{FF2B5EF4-FFF2-40B4-BE49-F238E27FC236}">
                <a16:creationId xmlns:a16="http://schemas.microsoft.com/office/drawing/2014/main" id="{E655DB9A-A087-C340-8011-4918A30AF228}"/>
              </a:ext>
            </a:extLst>
          </p:cNvPr>
          <p:cNvSpPr txBox="1"/>
          <p:nvPr/>
        </p:nvSpPr>
        <p:spPr>
          <a:xfrm>
            <a:off x="8253663" y="285148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TR" dirty="0">
              <a:latin typeface="Trebuchet MS" panose="020B070302020209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2164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animBg="1"/>
      <p:bldP spid="80" grpId="1" animBg="1"/>
      <p:bldP spid="81" grpId="0" animBg="1"/>
      <p:bldP spid="81" grpId="1" animBg="1"/>
      <p:bldP spid="13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28DB41-A244-2543-BCB3-A5BC992056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TR" sz="3800" dirty="0">
                <a:latin typeface="Trebuchet MS" panose="020B0703020202090204" pitchFamily="34" charset="0"/>
              </a:rPr>
              <a:t>RowClone-FPM: Bitline Operation (II)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F7FD1E-F6E5-2141-A8F7-F5E7220443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D2B53-EDAE-4B41-B849-8916FA40BCB6}" type="slidenum">
              <a:rPr lang="en-US" smtClean="0">
                <a:latin typeface="Trebuchet MS" panose="020B0703020202090204" pitchFamily="34" charset="0"/>
              </a:rPr>
              <a:pPr/>
              <a:t>15</a:t>
            </a:fld>
            <a:endParaRPr lang="en-US">
              <a:latin typeface="Trebuchet MS" panose="020B0703020202090204" pitchFamily="34" charset="0"/>
            </a:endParaRPr>
          </a:p>
        </p:txBody>
      </p:sp>
      <p:sp>
        <p:nvSpPr>
          <p:cNvPr id="80" name="Rectangle 3">
            <a:extLst>
              <a:ext uri="{FF2B5EF4-FFF2-40B4-BE49-F238E27FC236}">
                <a16:creationId xmlns:a16="http://schemas.microsoft.com/office/drawing/2014/main" id="{6B9CCCB5-DF99-CB4B-9F9A-F534CE0AFE9A}"/>
              </a:ext>
            </a:extLst>
          </p:cNvPr>
          <p:cNvSpPr/>
          <p:nvPr/>
        </p:nvSpPr>
        <p:spPr>
          <a:xfrm>
            <a:off x="3147378" y="1824082"/>
            <a:ext cx="315912" cy="677862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Trebuchet MS" panose="020B0703020202090204" pitchFamily="34" charset="0"/>
            </a:endParaRPr>
          </a:p>
        </p:txBody>
      </p:sp>
      <p:sp>
        <p:nvSpPr>
          <p:cNvPr id="81" name="Rectangle 4">
            <a:extLst>
              <a:ext uri="{FF2B5EF4-FFF2-40B4-BE49-F238E27FC236}">
                <a16:creationId xmlns:a16="http://schemas.microsoft.com/office/drawing/2014/main" id="{6AE80F0B-5905-0042-BDAF-38D584C5E762}"/>
              </a:ext>
            </a:extLst>
          </p:cNvPr>
          <p:cNvSpPr/>
          <p:nvPr/>
        </p:nvSpPr>
        <p:spPr>
          <a:xfrm>
            <a:off x="3147378" y="2095544"/>
            <a:ext cx="315912" cy="4064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Trebuchet MS" panose="020B0703020202090204" pitchFamily="34" charset="0"/>
            </a:endParaRPr>
          </a:p>
        </p:txBody>
      </p:sp>
      <p:grpSp>
        <p:nvGrpSpPr>
          <p:cNvPr id="88" name="Group 45">
            <a:extLst>
              <a:ext uri="{FF2B5EF4-FFF2-40B4-BE49-F238E27FC236}">
                <a16:creationId xmlns:a16="http://schemas.microsoft.com/office/drawing/2014/main" id="{31DC0590-76B1-C747-8259-EC09F3927FEF}"/>
              </a:ext>
            </a:extLst>
          </p:cNvPr>
          <p:cNvGrpSpPr>
            <a:grpSpLocks/>
          </p:cNvGrpSpPr>
          <p:nvPr/>
        </p:nvGrpSpPr>
        <p:grpSpPr bwMode="auto">
          <a:xfrm>
            <a:off x="5577841" y="5399600"/>
            <a:ext cx="152400" cy="762000"/>
            <a:chOff x="2833828" y="1833265"/>
            <a:chExt cx="152433" cy="762000"/>
          </a:xfrm>
        </p:grpSpPr>
        <p:sp>
          <p:nvSpPr>
            <p:cNvPr id="90" name="Rectangle 13">
              <a:extLst>
                <a:ext uri="{FF2B5EF4-FFF2-40B4-BE49-F238E27FC236}">
                  <a16:creationId xmlns:a16="http://schemas.microsoft.com/office/drawing/2014/main" id="{DC30C256-FF7C-AF4B-A94C-883F1F0284E9}"/>
                </a:ext>
              </a:extLst>
            </p:cNvPr>
            <p:cNvSpPr/>
            <p:nvPr/>
          </p:nvSpPr>
          <p:spPr>
            <a:xfrm>
              <a:off x="2833828" y="1833265"/>
              <a:ext cx="152433" cy="762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90000"/>
                  <a:lumOff val="1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latin typeface="Trebuchet MS" panose="020B0703020202090204" pitchFamily="34" charset="0"/>
              </a:endParaRPr>
            </a:p>
          </p:txBody>
        </p:sp>
        <p:sp>
          <p:nvSpPr>
            <p:cNvPr id="91" name="Rectangle 14">
              <a:extLst>
                <a:ext uri="{FF2B5EF4-FFF2-40B4-BE49-F238E27FC236}">
                  <a16:creationId xmlns:a16="http://schemas.microsoft.com/office/drawing/2014/main" id="{A54493EA-AA67-504B-9C4C-E26136A5565F}"/>
                </a:ext>
              </a:extLst>
            </p:cNvPr>
            <p:cNvSpPr/>
            <p:nvPr/>
          </p:nvSpPr>
          <p:spPr>
            <a:xfrm>
              <a:off x="2848119" y="2209503"/>
              <a:ext cx="127028" cy="3810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latin typeface="Trebuchet MS" panose="020B0703020202090204" pitchFamily="34" charset="0"/>
              </a:endParaRPr>
            </a:p>
          </p:txBody>
        </p:sp>
      </p:grpSp>
      <p:grpSp>
        <p:nvGrpSpPr>
          <p:cNvPr id="92" name="Group 18">
            <a:extLst>
              <a:ext uri="{FF2B5EF4-FFF2-40B4-BE49-F238E27FC236}">
                <a16:creationId xmlns:a16="http://schemas.microsoft.com/office/drawing/2014/main" id="{3477373C-0061-7646-9666-D84E4516D4C6}"/>
              </a:ext>
            </a:extLst>
          </p:cNvPr>
          <p:cNvGrpSpPr>
            <a:grpSpLocks/>
          </p:cNvGrpSpPr>
          <p:nvPr/>
        </p:nvGrpSpPr>
        <p:grpSpPr bwMode="auto">
          <a:xfrm>
            <a:off x="2457885" y="1820494"/>
            <a:ext cx="1570555" cy="677863"/>
            <a:chOff x="1526411" y="2286001"/>
            <a:chExt cx="1902589" cy="762000"/>
          </a:xfrm>
        </p:grpSpPr>
        <p:grpSp>
          <p:nvGrpSpPr>
            <p:cNvPr id="93" name="Group 34">
              <a:extLst>
                <a:ext uri="{FF2B5EF4-FFF2-40B4-BE49-F238E27FC236}">
                  <a16:creationId xmlns:a16="http://schemas.microsoft.com/office/drawing/2014/main" id="{08223933-9052-B14D-8DDF-92C6E8AC1DA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922949" y="2286001"/>
              <a:ext cx="1506051" cy="762000"/>
              <a:chOff x="1922949" y="2667001"/>
              <a:chExt cx="1506051" cy="762000"/>
            </a:xfrm>
          </p:grpSpPr>
          <p:cxnSp>
            <p:nvCxnSpPr>
              <p:cNvPr id="95" name="Straight Connector 18">
                <a:extLst>
                  <a:ext uri="{FF2B5EF4-FFF2-40B4-BE49-F238E27FC236}">
                    <a16:creationId xmlns:a16="http://schemas.microsoft.com/office/drawing/2014/main" id="{80C61318-7439-1942-A7CB-1881E8F51212}"/>
                  </a:ext>
                </a:extLst>
              </p:cNvPr>
              <p:cNvCxnSpPr/>
              <p:nvPr/>
            </p:nvCxnSpPr>
            <p:spPr>
              <a:xfrm rot="5400000">
                <a:off x="1982592" y="3048001"/>
                <a:ext cx="762000" cy="0"/>
              </a:xfrm>
              <a:prstGeom prst="line">
                <a:avLst/>
              </a:prstGeom>
              <a:ln w="38100">
                <a:solidFill>
                  <a:schemeClr val="tx1">
                    <a:lumMod val="90000"/>
                    <a:lumOff val="1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Straight Connector 19">
                <a:extLst>
                  <a:ext uri="{FF2B5EF4-FFF2-40B4-BE49-F238E27FC236}">
                    <a16:creationId xmlns:a16="http://schemas.microsoft.com/office/drawing/2014/main" id="{764A07E2-DC7C-B74B-9E44-A678B79F65A1}"/>
                  </a:ext>
                </a:extLst>
              </p:cNvPr>
              <p:cNvCxnSpPr/>
              <p:nvPr/>
            </p:nvCxnSpPr>
            <p:spPr>
              <a:xfrm rot="5400000">
                <a:off x="2363370" y="3048001"/>
                <a:ext cx="762000" cy="0"/>
              </a:xfrm>
              <a:prstGeom prst="line">
                <a:avLst/>
              </a:prstGeom>
              <a:ln w="38100">
                <a:solidFill>
                  <a:schemeClr val="tx1">
                    <a:lumMod val="90000"/>
                    <a:lumOff val="1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Straight Connector 20">
                <a:extLst>
                  <a:ext uri="{FF2B5EF4-FFF2-40B4-BE49-F238E27FC236}">
                    <a16:creationId xmlns:a16="http://schemas.microsoft.com/office/drawing/2014/main" id="{D33104C9-4AE8-2E48-98CC-54B17A5E4F6D}"/>
                  </a:ext>
                </a:extLst>
              </p:cNvPr>
              <p:cNvCxnSpPr/>
              <p:nvPr/>
            </p:nvCxnSpPr>
            <p:spPr>
              <a:xfrm>
                <a:off x="2744370" y="3048892"/>
                <a:ext cx="684630" cy="0"/>
              </a:xfrm>
              <a:prstGeom prst="line">
                <a:avLst/>
              </a:prstGeom>
              <a:ln w="28575">
                <a:solidFill>
                  <a:schemeClr val="tx1">
                    <a:lumMod val="90000"/>
                    <a:lumOff val="1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Shape 24">
                <a:extLst>
                  <a:ext uri="{FF2B5EF4-FFF2-40B4-BE49-F238E27FC236}">
                    <a16:creationId xmlns:a16="http://schemas.microsoft.com/office/drawing/2014/main" id="{A33998A1-0A0A-9546-B95B-C53B733ED433}"/>
                  </a:ext>
                </a:extLst>
              </p:cNvPr>
              <p:cNvCxnSpPr>
                <a:endCxn id="94" idx="3"/>
              </p:cNvCxnSpPr>
              <p:nvPr/>
            </p:nvCxnSpPr>
            <p:spPr>
              <a:xfrm rot="10800000" flipV="1">
                <a:off x="1922949" y="3047107"/>
                <a:ext cx="440647" cy="3669"/>
              </a:xfrm>
              <a:prstGeom prst="bentConnector3">
                <a:avLst>
                  <a:gd name="adj1" fmla="val 50000"/>
                </a:avLst>
              </a:prstGeom>
              <a:ln w="28575">
                <a:solidFill>
                  <a:srgbClr val="333333"/>
                </a:solidFill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4" name="TextBox 20">
              <a:extLst>
                <a:ext uri="{FF2B5EF4-FFF2-40B4-BE49-F238E27FC236}">
                  <a16:creationId xmlns:a16="http://schemas.microsoft.com/office/drawing/2014/main" id="{CE2F82DB-D1B2-D445-A34E-35F6A45395F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26411" y="2444890"/>
              <a:ext cx="396536" cy="4497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sz="2000" dirty="0">
                  <a:latin typeface="Trebuchet MS" panose="020B0703020202090204" pitchFamily="34" charset="0"/>
                  <a:cs typeface="Arial" pitchFamily="34" charset="0"/>
                </a:rPr>
                <a:t>0</a:t>
              </a:r>
            </a:p>
          </p:txBody>
        </p:sp>
      </p:grpSp>
      <p:cxnSp>
        <p:nvCxnSpPr>
          <p:cNvPr id="99" name="Straight Connector 22">
            <a:extLst>
              <a:ext uri="{FF2B5EF4-FFF2-40B4-BE49-F238E27FC236}">
                <a16:creationId xmlns:a16="http://schemas.microsoft.com/office/drawing/2014/main" id="{97DC3331-9C07-D84E-ACAA-5369C9156AF9}"/>
              </a:ext>
            </a:extLst>
          </p:cNvPr>
          <p:cNvCxnSpPr/>
          <p:nvPr/>
        </p:nvCxnSpPr>
        <p:spPr>
          <a:xfrm>
            <a:off x="4576128" y="2166568"/>
            <a:ext cx="825500" cy="0"/>
          </a:xfrm>
          <a:prstGeom prst="line">
            <a:avLst/>
          </a:prstGeom>
          <a:ln w="28575">
            <a:solidFill>
              <a:schemeClr val="tx1">
                <a:lumMod val="90000"/>
                <a:lumOff val="10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Arrow Connector 23">
            <a:extLst>
              <a:ext uri="{FF2B5EF4-FFF2-40B4-BE49-F238E27FC236}">
                <a16:creationId xmlns:a16="http://schemas.microsoft.com/office/drawing/2014/main" id="{67901886-1331-D346-AA29-E7FC1A0AF8CB}"/>
              </a:ext>
            </a:extLst>
          </p:cNvPr>
          <p:cNvCxnSpPr/>
          <p:nvPr/>
        </p:nvCxnSpPr>
        <p:spPr>
          <a:xfrm flipV="1">
            <a:off x="4033203" y="1861768"/>
            <a:ext cx="457200" cy="304800"/>
          </a:xfrm>
          <a:prstGeom prst="straightConnector1">
            <a:avLst/>
          </a:prstGeom>
          <a:ln w="28575">
            <a:solidFill>
              <a:srgbClr val="FF0000"/>
            </a:solidFill>
            <a:prstDash val="solid"/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Arrow Connector 24">
            <a:extLst>
              <a:ext uri="{FF2B5EF4-FFF2-40B4-BE49-F238E27FC236}">
                <a16:creationId xmlns:a16="http://schemas.microsoft.com/office/drawing/2014/main" id="{043A5C6E-1B24-D14C-9BE2-0CD855E09512}"/>
              </a:ext>
            </a:extLst>
          </p:cNvPr>
          <p:cNvCxnSpPr/>
          <p:nvPr/>
        </p:nvCxnSpPr>
        <p:spPr>
          <a:xfrm>
            <a:off x="4033203" y="2153868"/>
            <a:ext cx="533400" cy="1588"/>
          </a:xfrm>
          <a:prstGeom prst="straightConnector1">
            <a:avLst/>
          </a:prstGeom>
          <a:ln w="28575">
            <a:solidFill>
              <a:srgbClr val="FF0000"/>
            </a:solidFill>
            <a:prstDash val="solid"/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3" name="Group 45">
            <a:extLst>
              <a:ext uri="{FF2B5EF4-FFF2-40B4-BE49-F238E27FC236}">
                <a16:creationId xmlns:a16="http://schemas.microsoft.com/office/drawing/2014/main" id="{4F7601EC-C66F-4442-9A30-22E55E179F8C}"/>
              </a:ext>
            </a:extLst>
          </p:cNvPr>
          <p:cNvGrpSpPr>
            <a:grpSpLocks/>
          </p:cNvGrpSpPr>
          <p:nvPr/>
        </p:nvGrpSpPr>
        <p:grpSpPr bwMode="auto">
          <a:xfrm>
            <a:off x="5577840" y="1288682"/>
            <a:ext cx="152400" cy="762000"/>
            <a:chOff x="2833828" y="1833265"/>
            <a:chExt cx="152389" cy="762000"/>
          </a:xfrm>
        </p:grpSpPr>
        <p:sp>
          <p:nvSpPr>
            <p:cNvPr id="105" name="Rectangle 29">
              <a:extLst>
                <a:ext uri="{FF2B5EF4-FFF2-40B4-BE49-F238E27FC236}">
                  <a16:creationId xmlns:a16="http://schemas.microsoft.com/office/drawing/2014/main" id="{9A2C8565-3903-5641-B3D5-0C3391AC416E}"/>
                </a:ext>
              </a:extLst>
            </p:cNvPr>
            <p:cNvSpPr/>
            <p:nvPr/>
          </p:nvSpPr>
          <p:spPr>
            <a:xfrm>
              <a:off x="2842177" y="2138065"/>
              <a:ext cx="138102" cy="4524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latin typeface="Trebuchet MS" panose="020B0703020202090204" pitchFamily="34" charset="0"/>
              </a:endParaRPr>
            </a:p>
          </p:txBody>
        </p:sp>
        <p:sp>
          <p:nvSpPr>
            <p:cNvPr id="106" name="Rectangle 28">
              <a:extLst>
                <a:ext uri="{FF2B5EF4-FFF2-40B4-BE49-F238E27FC236}">
                  <a16:creationId xmlns:a16="http://schemas.microsoft.com/office/drawing/2014/main" id="{1A40F0C8-50E5-E64C-A6DE-CDA44636E480}"/>
                </a:ext>
              </a:extLst>
            </p:cNvPr>
            <p:cNvSpPr/>
            <p:nvPr/>
          </p:nvSpPr>
          <p:spPr>
            <a:xfrm>
              <a:off x="2833828" y="1833265"/>
              <a:ext cx="152389" cy="762000"/>
            </a:xfrm>
            <a:prstGeom prst="rect">
              <a:avLst/>
            </a:prstGeom>
            <a:noFill/>
            <a:ln>
              <a:solidFill>
                <a:schemeClr val="tx1">
                  <a:lumMod val="90000"/>
                  <a:lumOff val="1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latin typeface="Trebuchet MS" panose="020B0703020202090204" pitchFamily="34" charset="0"/>
              </a:endParaRPr>
            </a:p>
          </p:txBody>
        </p:sp>
      </p:grpSp>
      <p:grpSp>
        <p:nvGrpSpPr>
          <p:cNvPr id="107" name="Group 33">
            <a:extLst>
              <a:ext uri="{FF2B5EF4-FFF2-40B4-BE49-F238E27FC236}">
                <a16:creationId xmlns:a16="http://schemas.microsoft.com/office/drawing/2014/main" id="{C75E1B38-9E49-1D40-9AD2-1E33E73A5A96}"/>
              </a:ext>
            </a:extLst>
          </p:cNvPr>
          <p:cNvGrpSpPr>
            <a:grpSpLocks/>
          </p:cNvGrpSpPr>
          <p:nvPr/>
        </p:nvGrpSpPr>
        <p:grpSpPr bwMode="auto">
          <a:xfrm>
            <a:off x="5577843" y="5399600"/>
            <a:ext cx="530257" cy="842082"/>
            <a:chOff x="7315200" y="2514600"/>
            <a:chExt cx="530065" cy="843373"/>
          </a:xfrm>
        </p:grpSpPr>
        <p:sp>
          <p:nvSpPr>
            <p:cNvPr id="108" name="Rectangle 31">
              <a:extLst>
                <a:ext uri="{FF2B5EF4-FFF2-40B4-BE49-F238E27FC236}">
                  <a16:creationId xmlns:a16="http://schemas.microsoft.com/office/drawing/2014/main" id="{C6143DB8-94DB-AD49-A4F7-ED3F4B74F534}"/>
                </a:ext>
              </a:extLst>
            </p:cNvPr>
            <p:cNvSpPr/>
            <p:nvPr/>
          </p:nvSpPr>
          <p:spPr>
            <a:xfrm>
              <a:off x="7315200" y="2514600"/>
              <a:ext cx="152345" cy="76157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90000"/>
                  <a:lumOff val="1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latin typeface="Trebuchet MS" panose="020B0703020202090204" pitchFamily="34" charset="0"/>
              </a:endParaRPr>
            </a:p>
          </p:txBody>
        </p:sp>
        <p:sp>
          <p:nvSpPr>
            <p:cNvPr id="109" name="TextBox 35">
              <a:extLst>
                <a:ext uri="{FF2B5EF4-FFF2-40B4-BE49-F238E27FC236}">
                  <a16:creationId xmlns:a16="http://schemas.microsoft.com/office/drawing/2014/main" id="{58C534D0-0186-F14A-9501-5781B45098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89206" y="2895600"/>
              <a:ext cx="356059" cy="4623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 dirty="0">
                  <a:latin typeface="Trebuchet MS" panose="020B0703020202090204" pitchFamily="34" charset="0"/>
                  <a:cs typeface="Arial" pitchFamily="34" charset="0"/>
                </a:rPr>
                <a:t>0</a:t>
              </a:r>
            </a:p>
          </p:txBody>
        </p:sp>
      </p:grpSp>
      <p:grpSp>
        <p:nvGrpSpPr>
          <p:cNvPr id="110" name="Group 36">
            <a:extLst>
              <a:ext uri="{FF2B5EF4-FFF2-40B4-BE49-F238E27FC236}">
                <a16:creationId xmlns:a16="http://schemas.microsoft.com/office/drawing/2014/main" id="{1F4F2336-38EE-6245-9002-5808D7DD5721}"/>
              </a:ext>
            </a:extLst>
          </p:cNvPr>
          <p:cNvGrpSpPr>
            <a:grpSpLocks/>
          </p:cNvGrpSpPr>
          <p:nvPr/>
        </p:nvGrpSpPr>
        <p:grpSpPr bwMode="auto">
          <a:xfrm>
            <a:off x="5577840" y="1283920"/>
            <a:ext cx="793026" cy="766762"/>
            <a:chOff x="3657600" y="2510135"/>
            <a:chExt cx="793301" cy="766465"/>
          </a:xfrm>
        </p:grpSpPr>
        <p:sp>
          <p:nvSpPr>
            <p:cNvPr id="111" name="Rectangle 34">
              <a:extLst>
                <a:ext uri="{FF2B5EF4-FFF2-40B4-BE49-F238E27FC236}">
                  <a16:creationId xmlns:a16="http://schemas.microsoft.com/office/drawing/2014/main" id="{971A5942-FE68-DA44-A7E0-99AD74B3F111}"/>
                </a:ext>
              </a:extLst>
            </p:cNvPr>
            <p:cNvSpPr/>
            <p:nvPr/>
          </p:nvSpPr>
          <p:spPr>
            <a:xfrm>
              <a:off x="3657600" y="2514895"/>
              <a:ext cx="152453" cy="761705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tx1">
                  <a:lumMod val="90000"/>
                  <a:lumOff val="1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latin typeface="Trebuchet MS" panose="020B0703020202090204" pitchFamily="34" charset="0"/>
              </a:endParaRPr>
            </a:p>
          </p:txBody>
        </p:sp>
        <p:sp>
          <p:nvSpPr>
            <p:cNvPr id="112" name="TextBox 38">
              <a:extLst>
                <a:ext uri="{FF2B5EF4-FFF2-40B4-BE49-F238E27FC236}">
                  <a16:creationId xmlns:a16="http://schemas.microsoft.com/office/drawing/2014/main" id="{D19D0583-848B-B045-91EF-799F0266BA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31606" y="2510135"/>
              <a:ext cx="619295" cy="4614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 dirty="0">
                  <a:latin typeface="Trebuchet MS" panose="020B0703020202090204" pitchFamily="34" charset="0"/>
                </a:rPr>
                <a:t>V</a:t>
              </a:r>
              <a:r>
                <a:rPr lang="en-US" sz="2400" baseline="-25000" dirty="0">
                  <a:latin typeface="Trebuchet MS" panose="020B0703020202090204" pitchFamily="34" charset="0"/>
                </a:rPr>
                <a:t>DD</a:t>
              </a:r>
              <a:endParaRPr lang="en-US" sz="2400" dirty="0">
                <a:latin typeface="Trebuchet MS" panose="020B0703020202090204" pitchFamily="34" charset="0"/>
              </a:endParaRPr>
            </a:p>
          </p:txBody>
        </p:sp>
      </p:grpSp>
      <p:grpSp>
        <p:nvGrpSpPr>
          <p:cNvPr id="113" name="Group 39">
            <a:extLst>
              <a:ext uri="{FF2B5EF4-FFF2-40B4-BE49-F238E27FC236}">
                <a16:creationId xmlns:a16="http://schemas.microsoft.com/office/drawing/2014/main" id="{74731686-C03B-5546-B04D-7CC2BC06A9DF}"/>
              </a:ext>
            </a:extLst>
          </p:cNvPr>
          <p:cNvGrpSpPr>
            <a:grpSpLocks/>
          </p:cNvGrpSpPr>
          <p:nvPr/>
        </p:nvGrpSpPr>
        <p:grpSpPr bwMode="auto">
          <a:xfrm>
            <a:off x="2910840" y="1056907"/>
            <a:ext cx="914400" cy="765175"/>
            <a:chOff x="2895600" y="2510135"/>
            <a:chExt cx="914400" cy="766465"/>
          </a:xfrm>
        </p:grpSpPr>
        <p:sp>
          <p:nvSpPr>
            <p:cNvPr id="114" name="Rectangle 37">
              <a:extLst>
                <a:ext uri="{FF2B5EF4-FFF2-40B4-BE49-F238E27FC236}">
                  <a16:creationId xmlns:a16="http://schemas.microsoft.com/office/drawing/2014/main" id="{FE0DE613-909F-BA4E-A82B-733EB8B41029}"/>
                </a:ext>
              </a:extLst>
            </p:cNvPr>
            <p:cNvSpPr/>
            <p:nvPr/>
          </p:nvSpPr>
          <p:spPr>
            <a:xfrm>
              <a:off x="3657600" y="2514906"/>
              <a:ext cx="152400" cy="761694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tx1">
                  <a:lumMod val="90000"/>
                  <a:lumOff val="1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latin typeface="Trebuchet MS" panose="020B0703020202090204" pitchFamily="34" charset="0"/>
              </a:endParaRPr>
            </a:p>
          </p:txBody>
        </p:sp>
        <p:sp>
          <p:nvSpPr>
            <p:cNvPr id="115" name="TextBox 41">
              <a:extLst>
                <a:ext uri="{FF2B5EF4-FFF2-40B4-BE49-F238E27FC236}">
                  <a16:creationId xmlns:a16="http://schemas.microsoft.com/office/drawing/2014/main" id="{537425A6-9035-1740-A27C-A77F7EBA91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95600" y="2510135"/>
              <a:ext cx="619080" cy="462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 dirty="0">
                  <a:latin typeface="Trebuchet MS" panose="020B0703020202090204" pitchFamily="34" charset="0"/>
                </a:rPr>
                <a:t>V</a:t>
              </a:r>
              <a:r>
                <a:rPr lang="en-US" sz="2400" baseline="-25000" dirty="0">
                  <a:latin typeface="Trebuchet MS" panose="020B0703020202090204" pitchFamily="34" charset="0"/>
                </a:rPr>
                <a:t>DD</a:t>
              </a:r>
              <a:endParaRPr lang="en-US" sz="2400" dirty="0">
                <a:latin typeface="Trebuchet MS" panose="020B0703020202090204" pitchFamily="34" charset="0"/>
              </a:endParaRPr>
            </a:p>
          </p:txBody>
        </p:sp>
      </p:grpSp>
      <p:grpSp>
        <p:nvGrpSpPr>
          <p:cNvPr id="121" name="Group 47">
            <a:extLst>
              <a:ext uri="{FF2B5EF4-FFF2-40B4-BE49-F238E27FC236}">
                <a16:creationId xmlns:a16="http://schemas.microsoft.com/office/drawing/2014/main" id="{2C741B61-FF41-DF48-A7F7-3B1B5E5D7D34}"/>
              </a:ext>
            </a:extLst>
          </p:cNvPr>
          <p:cNvGrpSpPr>
            <a:grpSpLocks/>
          </p:cNvGrpSpPr>
          <p:nvPr/>
        </p:nvGrpSpPr>
        <p:grpSpPr bwMode="auto">
          <a:xfrm>
            <a:off x="4257040" y="1645870"/>
            <a:ext cx="2362200" cy="4244975"/>
            <a:chOff x="1371600" y="1371600"/>
            <a:chExt cx="2362200" cy="4245429"/>
          </a:xfrm>
          <a:solidFill>
            <a:schemeClr val="bg1">
              <a:lumMod val="75000"/>
            </a:schemeClr>
          </a:solidFill>
        </p:grpSpPr>
        <p:sp>
          <p:nvSpPr>
            <p:cNvPr id="122" name="Isosceles Triangle 45">
              <a:extLst>
                <a:ext uri="{FF2B5EF4-FFF2-40B4-BE49-F238E27FC236}">
                  <a16:creationId xmlns:a16="http://schemas.microsoft.com/office/drawing/2014/main" id="{3575EEFA-F772-4F4C-8829-BB2C0E067642}"/>
                </a:ext>
              </a:extLst>
            </p:cNvPr>
            <p:cNvSpPr/>
            <p:nvPr/>
          </p:nvSpPr>
          <p:spPr>
            <a:xfrm rot="10800000">
              <a:off x="2971800" y="3657844"/>
              <a:ext cx="762000" cy="762081"/>
            </a:xfrm>
            <a:prstGeom prst="triangle">
              <a:avLst/>
            </a:prstGeom>
            <a:grpFill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en-US" sz="2800" dirty="0">
                <a:latin typeface="Trebuchet MS" panose="020B0703020202090204" pitchFamily="34" charset="0"/>
              </a:endParaRPr>
            </a:p>
          </p:txBody>
        </p:sp>
        <p:sp>
          <p:nvSpPr>
            <p:cNvPr id="123" name="Isosceles Triangle 46">
              <a:extLst>
                <a:ext uri="{FF2B5EF4-FFF2-40B4-BE49-F238E27FC236}">
                  <a16:creationId xmlns:a16="http://schemas.microsoft.com/office/drawing/2014/main" id="{2DF56C4E-3435-8B40-BEE5-27E614EC0C02}"/>
                </a:ext>
              </a:extLst>
            </p:cNvPr>
            <p:cNvSpPr/>
            <p:nvPr/>
          </p:nvSpPr>
          <p:spPr>
            <a:xfrm>
              <a:off x="1371600" y="3657844"/>
              <a:ext cx="762000" cy="762081"/>
            </a:xfrm>
            <a:prstGeom prst="triangle">
              <a:avLst/>
            </a:prstGeom>
            <a:grpFill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en-US" sz="2800" dirty="0">
                <a:latin typeface="Trebuchet MS" panose="020B0703020202090204" pitchFamily="34" charset="0"/>
              </a:endParaRPr>
            </a:p>
          </p:txBody>
        </p:sp>
        <p:cxnSp>
          <p:nvCxnSpPr>
            <p:cNvPr id="124" name="Elbow Connector 47">
              <a:extLst>
                <a:ext uri="{FF2B5EF4-FFF2-40B4-BE49-F238E27FC236}">
                  <a16:creationId xmlns:a16="http://schemas.microsoft.com/office/drawing/2014/main" id="{8A25E5D7-9740-DA4B-B6F8-DAE55D213B10}"/>
                </a:ext>
              </a:extLst>
            </p:cNvPr>
            <p:cNvCxnSpPr>
              <a:stCxn id="122" idx="0"/>
              <a:endCxn id="123" idx="3"/>
            </p:cNvCxnSpPr>
            <p:nvPr/>
          </p:nvCxnSpPr>
          <p:spPr>
            <a:xfrm rot="5400000">
              <a:off x="2553494" y="3619032"/>
              <a:ext cx="1588" cy="1600200"/>
            </a:xfrm>
            <a:prstGeom prst="bentConnector3">
              <a:avLst>
                <a:gd name="adj1" fmla="val 33302907"/>
              </a:avLst>
            </a:prstGeom>
            <a:grpFill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</p:cxnSp>
        <p:cxnSp>
          <p:nvCxnSpPr>
            <p:cNvPr id="125" name="Elbow Connector 48">
              <a:extLst>
                <a:ext uri="{FF2B5EF4-FFF2-40B4-BE49-F238E27FC236}">
                  <a16:creationId xmlns:a16="http://schemas.microsoft.com/office/drawing/2014/main" id="{D4C99E9D-EFE0-D346-937A-7D432CDAF8EB}"/>
                </a:ext>
              </a:extLst>
            </p:cNvPr>
            <p:cNvCxnSpPr>
              <a:stCxn id="123" idx="0"/>
              <a:endCxn id="122" idx="3"/>
            </p:cNvCxnSpPr>
            <p:nvPr/>
          </p:nvCxnSpPr>
          <p:spPr>
            <a:xfrm rot="5400000" flipH="1" flipV="1">
              <a:off x="2553494" y="2856950"/>
              <a:ext cx="1588" cy="1600200"/>
            </a:xfrm>
            <a:prstGeom prst="bentConnector3">
              <a:avLst>
                <a:gd name="adj1" fmla="val 32873247"/>
              </a:avLst>
            </a:prstGeom>
            <a:grpFill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</p:cxnSp>
        <p:sp>
          <p:nvSpPr>
            <p:cNvPr id="126" name="Oval 125">
              <a:extLst>
                <a:ext uri="{FF2B5EF4-FFF2-40B4-BE49-F238E27FC236}">
                  <a16:creationId xmlns:a16="http://schemas.microsoft.com/office/drawing/2014/main" id="{ECF5822C-A217-CA43-AA08-50D7443F2F42}"/>
                </a:ext>
              </a:extLst>
            </p:cNvPr>
            <p:cNvSpPr/>
            <p:nvPr/>
          </p:nvSpPr>
          <p:spPr>
            <a:xfrm rot="10800000">
              <a:off x="3276600" y="4343718"/>
              <a:ext cx="152400" cy="152416"/>
            </a:xfrm>
            <a:prstGeom prst="ellipse">
              <a:avLst/>
            </a:prstGeom>
            <a:grpFill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en-US" sz="2800" dirty="0">
                <a:latin typeface="Trebuchet MS" panose="020B0703020202090204" pitchFamily="34" charset="0"/>
              </a:endParaRPr>
            </a:p>
          </p:txBody>
        </p:sp>
        <p:sp>
          <p:nvSpPr>
            <p:cNvPr id="127" name="Oval 126">
              <a:extLst>
                <a:ext uri="{FF2B5EF4-FFF2-40B4-BE49-F238E27FC236}">
                  <a16:creationId xmlns:a16="http://schemas.microsoft.com/office/drawing/2014/main" id="{DF7B9E2A-FBFD-1145-869A-1F9A61580503}"/>
                </a:ext>
              </a:extLst>
            </p:cNvPr>
            <p:cNvSpPr/>
            <p:nvPr/>
          </p:nvSpPr>
          <p:spPr>
            <a:xfrm>
              <a:off x="1676400" y="3581636"/>
              <a:ext cx="152400" cy="152416"/>
            </a:xfrm>
            <a:prstGeom prst="ellipse">
              <a:avLst/>
            </a:prstGeom>
            <a:grpFill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en-US" sz="2800" dirty="0">
                <a:latin typeface="Trebuchet MS" panose="020B0703020202090204" pitchFamily="34" charset="0"/>
              </a:endParaRPr>
            </a:p>
          </p:txBody>
        </p:sp>
        <p:cxnSp>
          <p:nvCxnSpPr>
            <p:cNvPr id="128" name="Straight Connector 51">
              <a:extLst>
                <a:ext uri="{FF2B5EF4-FFF2-40B4-BE49-F238E27FC236}">
                  <a16:creationId xmlns:a16="http://schemas.microsoft.com/office/drawing/2014/main" id="{70EB2A55-CFBA-2248-8513-DF2B2F260AAD}"/>
                </a:ext>
              </a:extLst>
            </p:cNvPr>
            <p:cNvCxnSpPr/>
            <p:nvPr/>
          </p:nvCxnSpPr>
          <p:spPr>
            <a:xfrm rot="5400000" flipH="1" flipV="1">
              <a:off x="1638206" y="2247994"/>
              <a:ext cx="1752787" cy="0"/>
            </a:xfrm>
            <a:prstGeom prst="line">
              <a:avLst/>
            </a:prstGeom>
            <a:grpFill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</p:cxnSp>
        <p:cxnSp>
          <p:nvCxnSpPr>
            <p:cNvPr id="129" name="Straight Connector 52">
              <a:extLst>
                <a:ext uri="{FF2B5EF4-FFF2-40B4-BE49-F238E27FC236}">
                  <a16:creationId xmlns:a16="http://schemas.microsoft.com/office/drawing/2014/main" id="{66592478-FBB7-AE43-A9E1-5F687BED2B83}"/>
                </a:ext>
              </a:extLst>
            </p:cNvPr>
            <p:cNvCxnSpPr/>
            <p:nvPr/>
          </p:nvCxnSpPr>
          <p:spPr>
            <a:xfrm rot="5400000" flipH="1" flipV="1">
              <a:off x="2182777" y="5285207"/>
              <a:ext cx="663646" cy="0"/>
            </a:xfrm>
            <a:prstGeom prst="line">
              <a:avLst/>
            </a:prstGeom>
            <a:grpFill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</p:cxnSp>
      </p:grpSp>
      <p:sp>
        <p:nvSpPr>
          <p:cNvPr id="130" name="TextBox 53">
            <a:extLst>
              <a:ext uri="{FF2B5EF4-FFF2-40B4-BE49-F238E27FC236}">
                <a16:creationId xmlns:a16="http://schemas.microsoft.com/office/drawing/2014/main" id="{BCA558A8-A9A9-4B49-90D1-6DE1E895FAD8}"/>
              </a:ext>
            </a:extLst>
          </p:cNvPr>
          <p:cNvSpPr txBox="1"/>
          <p:nvPr/>
        </p:nvSpPr>
        <p:spPr>
          <a:xfrm>
            <a:off x="2817642" y="5314582"/>
            <a:ext cx="2315699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en-US" sz="2400" dirty="0">
                <a:solidFill>
                  <a:schemeClr val="tx1">
                    <a:lumMod val="90000"/>
                    <a:lumOff val="10000"/>
                  </a:schemeClr>
                </a:solidFill>
                <a:latin typeface="Trebuchet MS" panose="020B0703020202090204" pitchFamily="34" charset="0"/>
              </a:rPr>
              <a:t>Sense Amplifier</a:t>
            </a:r>
          </a:p>
          <a:p>
            <a:pPr algn="r">
              <a:defRPr/>
            </a:pPr>
            <a:r>
              <a:rPr lang="en-US" sz="2400" dirty="0">
                <a:solidFill>
                  <a:schemeClr val="tx1">
                    <a:lumMod val="90000"/>
                    <a:lumOff val="10000"/>
                  </a:schemeClr>
                </a:solidFill>
                <a:latin typeface="Trebuchet MS" panose="020B0703020202090204" pitchFamily="34" charset="0"/>
              </a:rPr>
              <a:t>(Row Buffer)</a:t>
            </a:r>
          </a:p>
        </p:txBody>
      </p:sp>
      <p:sp>
        <p:nvSpPr>
          <p:cNvPr id="135" name="Oval 134">
            <a:extLst>
              <a:ext uri="{FF2B5EF4-FFF2-40B4-BE49-F238E27FC236}">
                <a16:creationId xmlns:a16="http://schemas.microsoft.com/office/drawing/2014/main" id="{7259E245-1F87-D148-8B87-BB4DC9F4C32D}"/>
              </a:ext>
            </a:extLst>
          </p:cNvPr>
          <p:cNvSpPr/>
          <p:nvPr/>
        </p:nvSpPr>
        <p:spPr>
          <a:xfrm>
            <a:off x="4571365" y="2125293"/>
            <a:ext cx="76200" cy="762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Trebuchet MS" panose="020B0703020202090204" pitchFamily="34" charset="0"/>
            </a:endParaRPr>
          </a:p>
        </p:txBody>
      </p:sp>
      <p:sp>
        <p:nvSpPr>
          <p:cNvPr id="136" name="Oval 135">
            <a:extLst>
              <a:ext uri="{FF2B5EF4-FFF2-40B4-BE49-F238E27FC236}">
                <a16:creationId xmlns:a16="http://schemas.microsoft.com/office/drawing/2014/main" id="{C8545B75-53A1-5A4D-A3F1-31477AAD9F6E}"/>
              </a:ext>
            </a:extLst>
          </p:cNvPr>
          <p:cNvSpPr/>
          <p:nvPr/>
        </p:nvSpPr>
        <p:spPr>
          <a:xfrm>
            <a:off x="3977640" y="2130056"/>
            <a:ext cx="76200" cy="762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Trebuchet MS" panose="020B0703020202090204" pitchFamily="34" charset="0"/>
            </a:endParaRPr>
          </a:p>
        </p:txBody>
      </p:sp>
      <p:sp>
        <p:nvSpPr>
          <p:cNvPr id="137" name="Rectangle 60">
            <a:extLst>
              <a:ext uri="{FF2B5EF4-FFF2-40B4-BE49-F238E27FC236}">
                <a16:creationId xmlns:a16="http://schemas.microsoft.com/office/drawing/2014/main" id="{DBEBD4B6-C0F4-6745-B975-077C4D2056B4}"/>
              </a:ext>
            </a:extLst>
          </p:cNvPr>
          <p:cNvSpPr/>
          <p:nvPr/>
        </p:nvSpPr>
        <p:spPr>
          <a:xfrm>
            <a:off x="3144203" y="2665045"/>
            <a:ext cx="314325" cy="67945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Trebuchet MS" panose="020B0703020202090204" pitchFamily="34" charset="0"/>
            </a:endParaRPr>
          </a:p>
        </p:txBody>
      </p:sp>
      <p:grpSp>
        <p:nvGrpSpPr>
          <p:cNvPr id="138" name="Group 18">
            <a:extLst>
              <a:ext uri="{FF2B5EF4-FFF2-40B4-BE49-F238E27FC236}">
                <a16:creationId xmlns:a16="http://schemas.microsoft.com/office/drawing/2014/main" id="{56EC57BE-C3D7-E748-ADA4-68EACB1F4113}"/>
              </a:ext>
            </a:extLst>
          </p:cNvPr>
          <p:cNvGrpSpPr>
            <a:grpSpLocks/>
          </p:cNvGrpSpPr>
          <p:nvPr/>
        </p:nvGrpSpPr>
        <p:grpSpPr bwMode="auto">
          <a:xfrm>
            <a:off x="2453257" y="2666632"/>
            <a:ext cx="1572008" cy="679450"/>
            <a:chOff x="1526615" y="2286000"/>
            <a:chExt cx="1902385" cy="762000"/>
          </a:xfrm>
        </p:grpSpPr>
        <p:grpSp>
          <p:nvGrpSpPr>
            <p:cNvPr id="139" name="Group 34">
              <a:extLst>
                <a:ext uri="{FF2B5EF4-FFF2-40B4-BE49-F238E27FC236}">
                  <a16:creationId xmlns:a16="http://schemas.microsoft.com/office/drawing/2014/main" id="{4272F51E-08E6-174A-9F08-666922605DF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922742" y="2286000"/>
              <a:ext cx="1506258" cy="762000"/>
              <a:chOff x="1922742" y="2667000"/>
              <a:chExt cx="1506258" cy="762000"/>
            </a:xfrm>
          </p:grpSpPr>
          <p:cxnSp>
            <p:nvCxnSpPr>
              <p:cNvPr id="141" name="Straight Connector 64">
                <a:extLst>
                  <a:ext uri="{FF2B5EF4-FFF2-40B4-BE49-F238E27FC236}">
                    <a16:creationId xmlns:a16="http://schemas.microsoft.com/office/drawing/2014/main" id="{D7B60607-A579-294D-A1A8-B2B12FB806AD}"/>
                  </a:ext>
                </a:extLst>
              </p:cNvPr>
              <p:cNvCxnSpPr/>
              <p:nvPr/>
            </p:nvCxnSpPr>
            <p:spPr>
              <a:xfrm rot="5400000">
                <a:off x="1981772" y="3048000"/>
                <a:ext cx="762000" cy="0"/>
              </a:xfrm>
              <a:prstGeom prst="line">
                <a:avLst/>
              </a:prstGeom>
              <a:ln w="38100">
                <a:solidFill>
                  <a:schemeClr val="tx1">
                    <a:lumMod val="90000"/>
                    <a:lumOff val="1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Straight Connector 65">
                <a:extLst>
                  <a:ext uri="{FF2B5EF4-FFF2-40B4-BE49-F238E27FC236}">
                    <a16:creationId xmlns:a16="http://schemas.microsoft.com/office/drawing/2014/main" id="{0ED178E5-3DE4-9440-82F7-3DBEE042459B}"/>
                  </a:ext>
                </a:extLst>
              </p:cNvPr>
              <p:cNvCxnSpPr/>
              <p:nvPr/>
            </p:nvCxnSpPr>
            <p:spPr>
              <a:xfrm rot="5400000">
                <a:off x="2362156" y="3048000"/>
                <a:ext cx="762000" cy="0"/>
              </a:xfrm>
              <a:prstGeom prst="line">
                <a:avLst/>
              </a:prstGeom>
              <a:ln w="38100">
                <a:solidFill>
                  <a:schemeClr val="tx1">
                    <a:lumMod val="90000"/>
                    <a:lumOff val="1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Straight Connector 66">
                <a:extLst>
                  <a:ext uri="{FF2B5EF4-FFF2-40B4-BE49-F238E27FC236}">
                    <a16:creationId xmlns:a16="http://schemas.microsoft.com/office/drawing/2014/main" id="{D9C86721-C536-DB4C-B798-C4CF56B9B10A}"/>
                  </a:ext>
                </a:extLst>
              </p:cNvPr>
              <p:cNvCxnSpPr/>
              <p:nvPr/>
            </p:nvCxnSpPr>
            <p:spPr>
              <a:xfrm>
                <a:off x="2743156" y="3048000"/>
                <a:ext cx="685844" cy="0"/>
              </a:xfrm>
              <a:prstGeom prst="line">
                <a:avLst/>
              </a:prstGeom>
              <a:ln w="28575">
                <a:solidFill>
                  <a:schemeClr val="tx1">
                    <a:lumMod val="90000"/>
                    <a:lumOff val="1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Shape 24">
                <a:extLst>
                  <a:ext uri="{FF2B5EF4-FFF2-40B4-BE49-F238E27FC236}">
                    <a16:creationId xmlns:a16="http://schemas.microsoft.com/office/drawing/2014/main" id="{8E2EA82F-8FFD-5D45-BFD7-6E77B95036C3}"/>
                  </a:ext>
                </a:extLst>
              </p:cNvPr>
              <p:cNvCxnSpPr>
                <a:endCxn id="140" idx="3"/>
              </p:cNvCxnSpPr>
              <p:nvPr/>
            </p:nvCxnSpPr>
            <p:spPr>
              <a:xfrm rot="10800000" flipV="1">
                <a:off x="1922742" y="3048000"/>
                <a:ext cx="440032" cy="2777"/>
              </a:xfrm>
              <a:prstGeom prst="bentConnector3">
                <a:avLst>
                  <a:gd name="adj1" fmla="val 50000"/>
                </a:avLst>
              </a:prstGeom>
              <a:ln w="28575">
                <a:solidFill>
                  <a:srgbClr val="333333"/>
                </a:solidFill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0" name="TextBox 81">
              <a:extLst>
                <a:ext uri="{FF2B5EF4-FFF2-40B4-BE49-F238E27FC236}">
                  <a16:creationId xmlns:a16="http://schemas.microsoft.com/office/drawing/2014/main" id="{A7A2F6D0-C7E7-7143-B7B4-3FB5E519773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26615" y="2445416"/>
              <a:ext cx="396127" cy="4487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 anchorCtr="0">
              <a:spAutoFit/>
            </a:bodyPr>
            <a:lstStyle/>
            <a:p>
              <a:pPr algn="ctr"/>
              <a:r>
                <a:rPr lang="en-US" sz="2000" dirty="0">
                  <a:latin typeface="Trebuchet MS" panose="020B0703020202090204" pitchFamily="34" charset="0"/>
                  <a:cs typeface="Arial" pitchFamily="34" charset="0"/>
                </a:rPr>
                <a:t>0</a:t>
              </a:r>
            </a:p>
          </p:txBody>
        </p:sp>
      </p:grpSp>
      <p:cxnSp>
        <p:nvCxnSpPr>
          <p:cNvPr id="145" name="Straight Connector 68">
            <a:extLst>
              <a:ext uri="{FF2B5EF4-FFF2-40B4-BE49-F238E27FC236}">
                <a16:creationId xmlns:a16="http://schemas.microsoft.com/office/drawing/2014/main" id="{96576D07-F321-DD4A-B4A9-299E94938ED2}"/>
              </a:ext>
            </a:extLst>
          </p:cNvPr>
          <p:cNvCxnSpPr/>
          <p:nvPr/>
        </p:nvCxnSpPr>
        <p:spPr>
          <a:xfrm>
            <a:off x="4571365" y="3014295"/>
            <a:ext cx="827088" cy="0"/>
          </a:xfrm>
          <a:prstGeom prst="line">
            <a:avLst/>
          </a:prstGeom>
          <a:ln w="28575">
            <a:solidFill>
              <a:schemeClr val="tx1">
                <a:lumMod val="90000"/>
                <a:lumOff val="10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Straight Arrow Connector 69">
            <a:extLst>
              <a:ext uri="{FF2B5EF4-FFF2-40B4-BE49-F238E27FC236}">
                <a16:creationId xmlns:a16="http://schemas.microsoft.com/office/drawing/2014/main" id="{931C4197-2F4D-AA4A-8C4A-5EE8E822F8B7}"/>
              </a:ext>
            </a:extLst>
          </p:cNvPr>
          <p:cNvCxnSpPr/>
          <p:nvPr/>
        </p:nvCxnSpPr>
        <p:spPr>
          <a:xfrm flipV="1">
            <a:off x="4028440" y="2709495"/>
            <a:ext cx="457200" cy="304800"/>
          </a:xfrm>
          <a:prstGeom prst="straightConnector1">
            <a:avLst/>
          </a:prstGeom>
          <a:ln w="28575">
            <a:solidFill>
              <a:srgbClr val="FF0000"/>
            </a:solidFill>
            <a:prstDash val="solid"/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Straight Arrow Connector 70">
            <a:extLst>
              <a:ext uri="{FF2B5EF4-FFF2-40B4-BE49-F238E27FC236}">
                <a16:creationId xmlns:a16="http://schemas.microsoft.com/office/drawing/2014/main" id="{6157A6E7-89BB-5142-AEB2-0605D3AE7AA4}"/>
              </a:ext>
            </a:extLst>
          </p:cNvPr>
          <p:cNvCxnSpPr/>
          <p:nvPr/>
        </p:nvCxnSpPr>
        <p:spPr>
          <a:xfrm>
            <a:off x="4028440" y="3001595"/>
            <a:ext cx="533400" cy="1587"/>
          </a:xfrm>
          <a:prstGeom prst="straightConnector1">
            <a:avLst/>
          </a:prstGeom>
          <a:ln w="28575">
            <a:solidFill>
              <a:srgbClr val="FF0000"/>
            </a:solidFill>
            <a:prstDash val="solid"/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8" name="Oval 147">
            <a:extLst>
              <a:ext uri="{FF2B5EF4-FFF2-40B4-BE49-F238E27FC236}">
                <a16:creationId xmlns:a16="http://schemas.microsoft.com/office/drawing/2014/main" id="{E8761992-225D-F542-BA87-548C10B86E4B}"/>
              </a:ext>
            </a:extLst>
          </p:cNvPr>
          <p:cNvSpPr/>
          <p:nvPr/>
        </p:nvSpPr>
        <p:spPr>
          <a:xfrm>
            <a:off x="4566603" y="2973020"/>
            <a:ext cx="76200" cy="762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Trebuchet MS" panose="020B0703020202090204" pitchFamily="34" charset="0"/>
            </a:endParaRPr>
          </a:p>
        </p:txBody>
      </p:sp>
      <p:sp>
        <p:nvSpPr>
          <p:cNvPr id="149" name="Oval 148">
            <a:extLst>
              <a:ext uri="{FF2B5EF4-FFF2-40B4-BE49-F238E27FC236}">
                <a16:creationId xmlns:a16="http://schemas.microsoft.com/office/drawing/2014/main" id="{8F34A39E-73B3-424A-A8DC-7D0A33512763}"/>
              </a:ext>
            </a:extLst>
          </p:cNvPr>
          <p:cNvSpPr/>
          <p:nvPr/>
        </p:nvSpPr>
        <p:spPr>
          <a:xfrm>
            <a:off x="3972878" y="2976195"/>
            <a:ext cx="76200" cy="762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Trebuchet MS" panose="020B0703020202090204" pitchFamily="34" charset="0"/>
            </a:endParaRPr>
          </a:p>
        </p:txBody>
      </p:sp>
      <p:grpSp>
        <p:nvGrpSpPr>
          <p:cNvPr id="150" name="Group 91">
            <a:extLst>
              <a:ext uri="{FF2B5EF4-FFF2-40B4-BE49-F238E27FC236}">
                <a16:creationId xmlns:a16="http://schemas.microsoft.com/office/drawing/2014/main" id="{33EED66D-53AD-A245-BE73-0C49504333DA}"/>
              </a:ext>
            </a:extLst>
          </p:cNvPr>
          <p:cNvGrpSpPr>
            <a:grpSpLocks/>
          </p:cNvGrpSpPr>
          <p:nvPr/>
        </p:nvGrpSpPr>
        <p:grpSpPr bwMode="auto">
          <a:xfrm>
            <a:off x="1374757" y="3344495"/>
            <a:ext cx="1926609" cy="2120851"/>
            <a:chOff x="-478679" y="2698263"/>
            <a:chExt cx="2964796" cy="2159626"/>
          </a:xfrm>
        </p:grpSpPr>
        <p:sp>
          <p:nvSpPr>
            <p:cNvPr id="151" name="TextBox 92">
              <a:extLst>
                <a:ext uri="{FF2B5EF4-FFF2-40B4-BE49-F238E27FC236}">
                  <a16:creationId xmlns:a16="http://schemas.microsoft.com/office/drawing/2014/main" id="{99CEEC13-066B-D04A-B737-32F3605812A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478679" y="3447572"/>
              <a:ext cx="1911530" cy="14103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2800" dirty="0">
                  <a:solidFill>
                    <a:srgbClr val="FF0000"/>
                  </a:solidFill>
                  <a:latin typeface="Trebuchet MS" panose="020B0703020202090204" pitchFamily="34" charset="0"/>
                </a:rPr>
                <a:t>Data gets copied</a:t>
              </a:r>
            </a:p>
          </p:txBody>
        </p:sp>
        <p:cxnSp>
          <p:nvCxnSpPr>
            <p:cNvPr id="152" name="Shape 75">
              <a:extLst>
                <a:ext uri="{FF2B5EF4-FFF2-40B4-BE49-F238E27FC236}">
                  <a16:creationId xmlns:a16="http://schemas.microsoft.com/office/drawing/2014/main" id="{FCF08C6B-9FF6-7B4A-9458-D7EF7703B206}"/>
                </a:ext>
              </a:extLst>
            </p:cNvPr>
            <p:cNvCxnSpPr>
              <a:stCxn id="151" idx="3"/>
              <a:endCxn id="137" idx="2"/>
            </p:cNvCxnSpPr>
            <p:nvPr/>
          </p:nvCxnSpPr>
          <p:spPr>
            <a:xfrm flipV="1">
              <a:off x="1432851" y="2698263"/>
              <a:ext cx="1053266" cy="1454468"/>
            </a:xfrm>
            <a:prstGeom prst="curvedConnector2">
              <a:avLst/>
            </a:prstGeom>
            <a:ln w="19050">
              <a:solidFill>
                <a:schemeClr val="tx1">
                  <a:lumMod val="90000"/>
                  <a:lumOff val="10000"/>
                </a:schemeClr>
              </a:solidFill>
              <a:prstDash val="solid"/>
              <a:headEnd type="none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3" name="TextBox 152">
            <a:extLst>
              <a:ext uri="{FF2B5EF4-FFF2-40B4-BE49-F238E27FC236}">
                <a16:creationId xmlns:a16="http://schemas.microsoft.com/office/drawing/2014/main" id="{3490069E-F6BE-6847-99E7-3762E3EEE0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7181" y="1898937"/>
            <a:ext cx="64793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 err="1">
                <a:latin typeface="Trebuchet MS" panose="020B0703020202090204" pitchFamily="34" charset="0"/>
              </a:rPr>
              <a:t>src</a:t>
            </a:r>
            <a:endParaRPr lang="en-US" sz="2800" dirty="0">
              <a:latin typeface="Trebuchet MS" panose="020B0703020202090204" pitchFamily="34" charset="0"/>
            </a:endParaRPr>
          </a:p>
        </p:txBody>
      </p:sp>
      <p:sp>
        <p:nvSpPr>
          <p:cNvPr id="154" name="TextBox 153">
            <a:extLst>
              <a:ext uri="{FF2B5EF4-FFF2-40B4-BE49-F238E27FC236}">
                <a16:creationId xmlns:a16="http://schemas.microsoft.com/office/drawing/2014/main" id="{59E89087-3F9D-214C-8BF7-FAFEF0EB1A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7181" y="2737137"/>
            <a:ext cx="67358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 err="1">
                <a:latin typeface="Trebuchet MS" panose="020B0703020202090204" pitchFamily="34" charset="0"/>
              </a:rPr>
              <a:t>dst</a:t>
            </a:r>
            <a:endParaRPr lang="en-US" sz="2800" dirty="0">
              <a:latin typeface="Trebuchet MS" panose="020B0703020202090204" pitchFamily="34" charset="0"/>
            </a:endParaRPr>
          </a:p>
        </p:txBody>
      </p:sp>
      <p:sp>
        <p:nvSpPr>
          <p:cNvPr id="158" name="TextBox 157">
            <a:extLst>
              <a:ext uri="{FF2B5EF4-FFF2-40B4-BE49-F238E27FC236}">
                <a16:creationId xmlns:a16="http://schemas.microsoft.com/office/drawing/2014/main" id="{E655DB9A-A087-C340-8011-4918A30AF228}"/>
              </a:ext>
            </a:extLst>
          </p:cNvPr>
          <p:cNvSpPr txBox="1"/>
          <p:nvPr/>
        </p:nvSpPr>
        <p:spPr>
          <a:xfrm>
            <a:off x="8253663" y="285148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TR" dirty="0">
              <a:latin typeface="Trebuchet MS" panose="020B070302020209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E50954C-6534-3447-8BFE-40588604463F}"/>
              </a:ext>
            </a:extLst>
          </p:cNvPr>
          <p:cNvSpPr/>
          <p:nvPr/>
        </p:nvSpPr>
        <p:spPr>
          <a:xfrm>
            <a:off x="-128691" y="872397"/>
            <a:ext cx="9381061" cy="1315330"/>
          </a:xfrm>
          <a:prstGeom prst="rect">
            <a:avLst/>
          </a:prstGeom>
          <a:solidFill>
            <a:srgbClr val="0070C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TR" sz="3200" b="1" dirty="0">
                <a:solidFill>
                  <a:schemeClr val="bg1"/>
                </a:solidFill>
                <a:latin typeface="Trebuchet MS" panose="020B0703020202090204" pitchFamily="34" charset="0"/>
              </a:rPr>
              <a:t>Enable fast bulk-data copy with small overhead</a:t>
            </a:r>
          </a:p>
        </p:txBody>
      </p:sp>
    </p:spTree>
    <p:extLst>
      <p:ext uri="{BB962C8B-B14F-4D97-AF65-F5344CB8AC3E}">
        <p14:creationId xmlns:p14="http://schemas.microsoft.com/office/powerpoint/2010/main" val="35808501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2900BF-354B-DB40-BCDC-D66DD292F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 dirty="0"/>
              <a:t>In-DRAM Bitwise AND/OR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70C82D-6AEA-C643-BC07-D626E9EBBF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We can support </a:t>
            </a:r>
            <a:r>
              <a:rPr lang="en-US" sz="2400" dirty="0">
                <a:solidFill>
                  <a:srgbClr val="0000FF"/>
                </a:solidFill>
              </a:rPr>
              <a:t>in-DRAM COPY, ZERO, AND, OR, NOT, MAJ</a:t>
            </a:r>
          </a:p>
          <a:p>
            <a:r>
              <a:rPr lang="en-US" sz="2400" dirty="0"/>
              <a:t>At low cost</a:t>
            </a:r>
          </a:p>
          <a:p>
            <a:r>
              <a:rPr lang="en-US" sz="2400" dirty="0">
                <a:solidFill>
                  <a:srgbClr val="0000FF"/>
                </a:solidFill>
              </a:rPr>
              <a:t>Using inherent analog computation capability of DRAM</a:t>
            </a:r>
          </a:p>
          <a:p>
            <a:pPr lvl="1"/>
            <a:r>
              <a:rPr lang="en-US" dirty="0">
                <a:solidFill>
                  <a:srgbClr val="0000FF"/>
                </a:solidFill>
              </a:rPr>
              <a:t>Idea: activating multiple rows performs computation</a:t>
            </a:r>
          </a:p>
          <a:p>
            <a:r>
              <a:rPr lang="en-US" sz="2400" dirty="0">
                <a:solidFill>
                  <a:srgbClr val="FF0000"/>
                </a:solidFill>
              </a:rPr>
              <a:t>30-60X performance and energy improvement</a:t>
            </a:r>
          </a:p>
          <a:p>
            <a:pPr marL="0" indent="0">
              <a:buNone/>
            </a:pPr>
            <a:endParaRPr lang="en-T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642B590-678C-7942-A225-E669DC0FE0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D2B53-EDAE-4B41-B849-8916FA40BCB6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E32000F-7BD9-2141-AE84-A016F7D3E81F}"/>
              </a:ext>
            </a:extLst>
          </p:cNvPr>
          <p:cNvSpPr txBox="1"/>
          <p:nvPr/>
        </p:nvSpPr>
        <p:spPr>
          <a:xfrm>
            <a:off x="527468" y="3429000"/>
            <a:ext cx="807155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Trebuchet MS" panose="020B0703020202090204" pitchFamily="34" charset="0"/>
              </a:rPr>
              <a:t>Vivek Seshadri, Kevin Hsieh, </a:t>
            </a:r>
            <a:r>
              <a:rPr lang="en-US" dirty="0" err="1">
                <a:latin typeface="Trebuchet MS" panose="020B0703020202090204" pitchFamily="34" charset="0"/>
              </a:rPr>
              <a:t>Amirali</a:t>
            </a:r>
            <a:r>
              <a:rPr lang="en-US" dirty="0">
                <a:latin typeface="Trebuchet MS" panose="020B0703020202090204" pitchFamily="34" charset="0"/>
              </a:rPr>
              <a:t> </a:t>
            </a:r>
            <a:r>
              <a:rPr lang="en-US" dirty="0" err="1">
                <a:latin typeface="Trebuchet MS" panose="020B0703020202090204" pitchFamily="34" charset="0"/>
              </a:rPr>
              <a:t>Boroumand</a:t>
            </a:r>
            <a:r>
              <a:rPr lang="en-US" dirty="0">
                <a:latin typeface="Trebuchet MS" panose="020B0703020202090204" pitchFamily="34" charset="0"/>
              </a:rPr>
              <a:t>, </a:t>
            </a:r>
            <a:r>
              <a:rPr lang="en-US" dirty="0" err="1">
                <a:latin typeface="Trebuchet MS" panose="020B0703020202090204" pitchFamily="34" charset="0"/>
              </a:rPr>
              <a:t>Donghyuk</a:t>
            </a:r>
            <a:r>
              <a:rPr lang="en-US" dirty="0">
                <a:latin typeface="Trebuchet MS" panose="020B0703020202090204" pitchFamily="34" charset="0"/>
              </a:rPr>
              <a:t> Lee, Michael A. </a:t>
            </a:r>
            <a:r>
              <a:rPr lang="en-US" dirty="0" err="1">
                <a:latin typeface="Trebuchet MS" panose="020B0703020202090204" pitchFamily="34" charset="0"/>
              </a:rPr>
              <a:t>Kozuch</a:t>
            </a:r>
            <a:r>
              <a:rPr lang="en-US" dirty="0">
                <a:latin typeface="Trebuchet MS" panose="020B0703020202090204" pitchFamily="34" charset="0"/>
              </a:rPr>
              <a:t>, </a:t>
            </a:r>
            <a:r>
              <a:rPr lang="en-US" dirty="0" err="1">
                <a:latin typeface="Trebuchet MS" panose="020B0703020202090204" pitchFamily="34" charset="0"/>
              </a:rPr>
              <a:t>Onur</a:t>
            </a:r>
            <a:r>
              <a:rPr lang="en-US" dirty="0">
                <a:latin typeface="Trebuchet MS" panose="020B0703020202090204" pitchFamily="34" charset="0"/>
              </a:rPr>
              <a:t> </a:t>
            </a:r>
            <a:r>
              <a:rPr lang="en-US" dirty="0" err="1">
                <a:latin typeface="Trebuchet MS" panose="020B0703020202090204" pitchFamily="34" charset="0"/>
              </a:rPr>
              <a:t>Mutlu</a:t>
            </a:r>
            <a:r>
              <a:rPr lang="en-US" dirty="0">
                <a:latin typeface="Trebuchet MS" panose="020B0703020202090204" pitchFamily="34" charset="0"/>
              </a:rPr>
              <a:t>, Phillip B. Gibbons, and Todd C. Mowry,</a:t>
            </a:r>
            <a:br>
              <a:rPr lang="en-US" dirty="0">
                <a:latin typeface="Trebuchet MS" panose="020B0703020202090204" pitchFamily="34" charset="0"/>
              </a:rPr>
            </a:br>
            <a:r>
              <a:rPr lang="en-US" b="1" dirty="0">
                <a:solidFill>
                  <a:srgbClr val="0432FF"/>
                </a:solidFill>
                <a:latin typeface="Trebuchet MS" panose="020B070302020209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"Fast Bulk Bitwise AND and OR in DRAM"</a:t>
            </a:r>
            <a:br>
              <a:rPr lang="en-US" dirty="0">
                <a:solidFill>
                  <a:srgbClr val="0432FF"/>
                </a:solidFill>
                <a:latin typeface="Trebuchet MS" panose="020B0703020202090204" pitchFamily="34" charset="0"/>
              </a:rPr>
            </a:br>
            <a:r>
              <a:rPr lang="en-US" i="1" dirty="0">
                <a:latin typeface="Trebuchet MS" panose="020B0703020202090204" pitchFamily="34" charset="0"/>
                <a:hlinkClick r:id="rId4"/>
              </a:rPr>
              <a:t>IEEE Computer Architecture Letters</a:t>
            </a:r>
            <a:r>
              <a:rPr lang="en-US" i="1" dirty="0">
                <a:latin typeface="Trebuchet MS" panose="020B0703020202090204" pitchFamily="34" charset="0"/>
              </a:rPr>
              <a:t> (</a:t>
            </a:r>
            <a:r>
              <a:rPr lang="en-US" b="1" i="1" dirty="0">
                <a:latin typeface="Trebuchet MS" panose="020B0703020202090204" pitchFamily="34" charset="0"/>
              </a:rPr>
              <a:t>CAL</a:t>
            </a:r>
            <a:r>
              <a:rPr lang="en-US" i="1" dirty="0">
                <a:latin typeface="Trebuchet MS" panose="020B0703020202090204" pitchFamily="34" charset="0"/>
              </a:rPr>
              <a:t>)</a:t>
            </a:r>
            <a:r>
              <a:rPr lang="en-US" dirty="0">
                <a:latin typeface="Trebuchet MS" panose="020B0703020202090204" pitchFamily="34" charset="0"/>
              </a:rPr>
              <a:t>, April 2015.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15725EB-F3F4-D644-9688-1B9BABBB441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725556"/>
            <a:ext cx="9144000" cy="1744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818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-39292"/>
            <a:ext cx="8915400" cy="1066800"/>
          </a:xfrm>
        </p:spPr>
        <p:txBody>
          <a:bodyPr>
            <a:normAutofit fontScale="90000"/>
          </a:bodyPr>
          <a:lstStyle/>
          <a:p>
            <a:r>
              <a:rPr lang="en-US" sz="3800" dirty="0"/>
              <a:t>In-DRAM AND/OR: Triple Row Activation</a:t>
            </a:r>
          </a:p>
        </p:txBody>
      </p:sp>
      <p:sp>
        <p:nvSpPr>
          <p:cNvPr id="71" name="Rectangle 70"/>
          <p:cNvSpPr/>
          <p:nvPr/>
        </p:nvSpPr>
        <p:spPr>
          <a:xfrm>
            <a:off x="1384300" y="3190528"/>
            <a:ext cx="387178" cy="685800"/>
          </a:xfrm>
          <a:prstGeom prst="rect">
            <a:avLst/>
          </a:prstGeom>
          <a:solidFill>
            <a:srgbClr val="40627C">
              <a:lumMod val="60000"/>
              <a:lumOff val="4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1371600" y="3476178"/>
            <a:ext cx="387178" cy="400150"/>
          </a:xfrm>
          <a:prstGeom prst="rect">
            <a:avLst/>
          </a:prstGeom>
          <a:solidFill>
            <a:srgbClr val="40627C">
              <a:lumMod val="60000"/>
              <a:lumOff val="4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1387613" y="2134614"/>
            <a:ext cx="387178" cy="685800"/>
          </a:xfrm>
          <a:prstGeom prst="rect">
            <a:avLst/>
          </a:prstGeom>
          <a:solidFill>
            <a:srgbClr val="40627C">
              <a:lumMod val="60000"/>
              <a:lumOff val="4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4" name="Rectangle 73"/>
          <p:cNvSpPr/>
          <p:nvPr/>
        </p:nvSpPr>
        <p:spPr>
          <a:xfrm>
            <a:off x="1390386" y="2420264"/>
            <a:ext cx="387178" cy="400150"/>
          </a:xfrm>
          <a:prstGeom prst="rect">
            <a:avLst/>
          </a:prstGeom>
          <a:solidFill>
            <a:srgbClr val="40627C">
              <a:lumMod val="60000"/>
              <a:lumOff val="4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75" name="Group 74"/>
          <p:cNvGrpSpPr/>
          <p:nvPr/>
        </p:nvGrpSpPr>
        <p:grpSpPr>
          <a:xfrm>
            <a:off x="1752600" y="1133128"/>
            <a:ext cx="3064024" cy="4958665"/>
            <a:chOff x="1828800" y="-857925"/>
            <a:chExt cx="4182533" cy="6768806"/>
          </a:xfrm>
        </p:grpSpPr>
        <p:grpSp>
          <p:nvGrpSpPr>
            <p:cNvPr id="76" name="Group 75"/>
            <p:cNvGrpSpPr/>
            <p:nvPr/>
          </p:nvGrpSpPr>
          <p:grpSpPr>
            <a:xfrm>
              <a:off x="3039533" y="3479094"/>
              <a:ext cx="2971800" cy="1119011"/>
              <a:chOff x="2667000" y="3041650"/>
              <a:chExt cx="2057400" cy="774700"/>
            </a:xfrm>
          </p:grpSpPr>
          <p:grpSp>
            <p:nvGrpSpPr>
              <p:cNvPr id="82" name="Group 81"/>
              <p:cNvGrpSpPr/>
              <p:nvPr/>
            </p:nvGrpSpPr>
            <p:grpSpPr>
              <a:xfrm>
                <a:off x="2667000" y="3048000"/>
                <a:ext cx="609600" cy="762000"/>
                <a:chOff x="2819400" y="3048000"/>
                <a:chExt cx="609600" cy="762000"/>
              </a:xfrm>
            </p:grpSpPr>
            <p:sp>
              <p:nvSpPr>
                <p:cNvPr id="88" name="Isosceles Triangle 87"/>
                <p:cNvSpPr/>
                <p:nvPr/>
              </p:nvSpPr>
              <p:spPr>
                <a:xfrm>
                  <a:off x="2819400" y="3124200"/>
                  <a:ext cx="609600" cy="685800"/>
                </a:xfrm>
                <a:prstGeom prst="triangle">
                  <a:avLst/>
                </a:prstGeom>
                <a:solidFill>
                  <a:srgbClr val="E8E595">
                    <a:lumMod val="50000"/>
                  </a:srgbClr>
                </a:solidFill>
                <a:ln w="3175" cap="flat" cmpd="sng" algn="ctr">
                  <a:solidFill>
                    <a:sysClr val="windowText" lastClr="000000">
                      <a:lumMod val="85000"/>
                      <a:lumOff val="15000"/>
                    </a:sys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32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9" name="Oval 88"/>
                <p:cNvSpPr/>
                <p:nvPr/>
              </p:nvSpPr>
              <p:spPr>
                <a:xfrm>
                  <a:off x="3048000" y="3048000"/>
                  <a:ext cx="152400" cy="152400"/>
                </a:xfrm>
                <a:prstGeom prst="ellipse">
                  <a:avLst/>
                </a:prstGeom>
                <a:solidFill>
                  <a:srgbClr val="E8E595">
                    <a:lumMod val="50000"/>
                  </a:srgbClr>
                </a:solidFill>
                <a:ln w="3175" cap="flat" cmpd="sng" algn="ctr">
                  <a:solidFill>
                    <a:sysClr val="windowText" lastClr="000000">
                      <a:lumMod val="85000"/>
                      <a:lumOff val="15000"/>
                    </a:sys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32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83" name="Group 82"/>
              <p:cNvGrpSpPr/>
              <p:nvPr/>
            </p:nvGrpSpPr>
            <p:grpSpPr>
              <a:xfrm rot="10800000">
                <a:off x="4114800" y="3048000"/>
                <a:ext cx="609600" cy="762000"/>
                <a:chOff x="2819400" y="3048000"/>
                <a:chExt cx="609600" cy="762000"/>
              </a:xfrm>
            </p:grpSpPr>
            <p:sp>
              <p:nvSpPr>
                <p:cNvPr id="86" name="Isosceles Triangle 85"/>
                <p:cNvSpPr/>
                <p:nvPr/>
              </p:nvSpPr>
              <p:spPr>
                <a:xfrm>
                  <a:off x="2819400" y="3124200"/>
                  <a:ext cx="609600" cy="685800"/>
                </a:xfrm>
                <a:prstGeom prst="triangle">
                  <a:avLst/>
                </a:prstGeom>
                <a:solidFill>
                  <a:srgbClr val="E8E595">
                    <a:lumMod val="50000"/>
                  </a:srgbClr>
                </a:solidFill>
                <a:ln w="3175" cap="flat" cmpd="sng" algn="ctr">
                  <a:solidFill>
                    <a:sysClr val="windowText" lastClr="000000">
                      <a:lumMod val="85000"/>
                      <a:lumOff val="15000"/>
                    </a:sys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32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7" name="Oval 86"/>
                <p:cNvSpPr/>
                <p:nvPr/>
              </p:nvSpPr>
              <p:spPr>
                <a:xfrm>
                  <a:off x="3048000" y="3048000"/>
                  <a:ext cx="152400" cy="152400"/>
                </a:xfrm>
                <a:prstGeom prst="ellipse">
                  <a:avLst/>
                </a:prstGeom>
                <a:solidFill>
                  <a:srgbClr val="E8E595">
                    <a:lumMod val="50000"/>
                  </a:srgbClr>
                </a:solidFill>
                <a:ln w="3175" cap="flat" cmpd="sng" algn="ctr">
                  <a:solidFill>
                    <a:sysClr val="windowText" lastClr="000000">
                      <a:lumMod val="85000"/>
                      <a:lumOff val="15000"/>
                    </a:sys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32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cxnSp>
            <p:nvCxnSpPr>
              <p:cNvPr id="84" name="Elbow Connector 83"/>
              <p:cNvCxnSpPr>
                <a:stCxn id="86" idx="3"/>
                <a:endCxn id="89" idx="0"/>
              </p:cNvCxnSpPr>
              <p:nvPr/>
            </p:nvCxnSpPr>
            <p:spPr>
              <a:xfrm rot="16200000" flipV="1">
                <a:off x="3695700" y="2324100"/>
                <a:ext cx="12700" cy="1447800"/>
              </a:xfrm>
              <a:prstGeom prst="bentConnector3">
                <a:avLst>
                  <a:gd name="adj1" fmla="val 4135134"/>
                </a:avLst>
              </a:prstGeom>
              <a:noFill/>
              <a:ln w="19050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olid"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85" name="Elbow Connector 84"/>
              <p:cNvCxnSpPr>
                <a:stCxn id="87" idx="0"/>
                <a:endCxn id="88" idx="3"/>
              </p:cNvCxnSpPr>
              <p:nvPr/>
            </p:nvCxnSpPr>
            <p:spPr>
              <a:xfrm rot="5400000">
                <a:off x="3695700" y="3086100"/>
                <a:ext cx="12700" cy="1447800"/>
              </a:xfrm>
              <a:prstGeom prst="bentConnector3">
                <a:avLst>
                  <a:gd name="adj1" fmla="val 4427024"/>
                </a:avLst>
              </a:prstGeom>
              <a:noFill/>
              <a:ln w="19050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olid"/>
                <a:headEnd type="none" w="med" len="med"/>
                <a:tailEnd type="none" w="med" len="med"/>
              </a:ln>
              <a:effectLst/>
            </p:spPr>
          </p:cxnSp>
        </p:grpSp>
        <p:cxnSp>
          <p:nvCxnSpPr>
            <p:cNvPr id="77" name="Straight Connector 76"/>
            <p:cNvCxnSpPr>
              <a:endCxn id="88" idx="1"/>
            </p:cNvCxnSpPr>
            <p:nvPr/>
          </p:nvCxnSpPr>
          <p:spPr>
            <a:xfrm>
              <a:off x="1828800" y="4093633"/>
              <a:ext cx="1430867" cy="0"/>
            </a:xfrm>
            <a:prstGeom prst="line">
              <a:avLst/>
            </a:prstGeom>
            <a:noFill/>
            <a:ln w="38100" cap="flat" cmpd="sng" algn="ctr">
              <a:solidFill>
                <a:srgbClr val="C4442A"/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78" name="Straight Connector 77"/>
            <p:cNvCxnSpPr/>
            <p:nvPr/>
          </p:nvCxnSpPr>
          <p:spPr>
            <a:xfrm>
              <a:off x="2544233" y="4093633"/>
              <a:ext cx="0" cy="935567"/>
            </a:xfrm>
            <a:prstGeom prst="line">
              <a:avLst/>
            </a:prstGeom>
            <a:noFill/>
            <a:ln w="38100" cap="flat" cmpd="sng" algn="ctr">
              <a:solidFill>
                <a:srgbClr val="C4442A"/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79" name="Elbow Connector 78"/>
            <p:cNvCxnSpPr>
              <a:endCxn id="86" idx="5"/>
            </p:cNvCxnSpPr>
            <p:nvPr/>
          </p:nvCxnSpPr>
          <p:spPr>
            <a:xfrm flipV="1">
              <a:off x="2544233" y="3983567"/>
              <a:ext cx="2806700" cy="1045633"/>
            </a:xfrm>
            <a:prstGeom prst="bentConnector3">
              <a:avLst>
                <a:gd name="adj1" fmla="val 67170"/>
              </a:avLst>
            </a:prstGeom>
            <a:noFill/>
            <a:ln w="38100" cap="flat" cmpd="sng" algn="ctr">
              <a:solidFill>
                <a:srgbClr val="C4442A"/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80" name="Straight Connector 79"/>
            <p:cNvCxnSpPr/>
            <p:nvPr/>
          </p:nvCxnSpPr>
          <p:spPr>
            <a:xfrm flipV="1">
              <a:off x="4525433" y="-857925"/>
              <a:ext cx="0" cy="3588327"/>
            </a:xfrm>
            <a:prstGeom prst="line">
              <a:avLst/>
            </a:prstGeom>
            <a:noFill/>
            <a:ln w="38100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81" name="Straight Connector 80"/>
            <p:cNvCxnSpPr/>
            <p:nvPr/>
          </p:nvCxnSpPr>
          <p:spPr>
            <a:xfrm flipV="1">
              <a:off x="4525433" y="5398531"/>
              <a:ext cx="0" cy="512350"/>
            </a:xfrm>
            <a:prstGeom prst="line">
              <a:avLst/>
            </a:prstGeom>
            <a:noFill/>
            <a:ln w="38100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</p:grpSp>
      <p:sp>
        <p:nvSpPr>
          <p:cNvPr id="90" name="TextBox 89"/>
          <p:cNvSpPr txBox="1"/>
          <p:nvPr/>
        </p:nvSpPr>
        <p:spPr>
          <a:xfrm>
            <a:off x="3733800" y="5715308"/>
            <a:ext cx="10358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½V</a:t>
            </a:r>
            <a:r>
              <a:rPr kumimoji="0" lang="en-US" sz="2800" b="1" i="1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DD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3733800" y="980728"/>
            <a:ext cx="10358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½V</a:t>
            </a:r>
            <a:r>
              <a:rPr kumimoji="0" lang="en-US" sz="2800" b="1" i="1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DD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1106239" y="4485928"/>
            <a:ext cx="6463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dis</a:t>
            </a:r>
          </a:p>
        </p:txBody>
      </p:sp>
      <p:grpSp>
        <p:nvGrpSpPr>
          <p:cNvPr id="93" name="Group 92"/>
          <p:cNvGrpSpPr/>
          <p:nvPr/>
        </p:nvGrpSpPr>
        <p:grpSpPr>
          <a:xfrm>
            <a:off x="762000" y="2134614"/>
            <a:ext cx="1546191" cy="834596"/>
            <a:chOff x="1425609" y="2590800"/>
            <a:chExt cx="1546191" cy="834596"/>
          </a:xfrm>
        </p:grpSpPr>
        <p:cxnSp>
          <p:nvCxnSpPr>
            <p:cNvPr id="94" name="Straight Connector 93"/>
            <p:cNvCxnSpPr/>
            <p:nvPr/>
          </p:nvCxnSpPr>
          <p:spPr>
            <a:xfrm>
              <a:off x="2051222" y="2590800"/>
              <a:ext cx="0" cy="685800"/>
            </a:xfrm>
            <a:prstGeom prst="line">
              <a:avLst/>
            </a:prstGeom>
            <a:noFill/>
            <a:ln w="285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95" name="Straight Connector 94"/>
            <p:cNvCxnSpPr/>
            <p:nvPr/>
          </p:nvCxnSpPr>
          <p:spPr>
            <a:xfrm>
              <a:off x="2438400" y="2590800"/>
              <a:ext cx="0" cy="685800"/>
            </a:xfrm>
            <a:prstGeom prst="line">
              <a:avLst/>
            </a:prstGeom>
            <a:noFill/>
            <a:ln w="285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96" name="Straight Connector 95"/>
            <p:cNvCxnSpPr/>
            <p:nvPr/>
          </p:nvCxnSpPr>
          <p:spPr>
            <a:xfrm>
              <a:off x="2438400" y="2933700"/>
              <a:ext cx="533400" cy="0"/>
            </a:xfrm>
            <a:prstGeom prst="line">
              <a:avLst/>
            </a:prstGeom>
            <a:noFill/>
            <a:ln w="285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sp>
          <p:nvSpPr>
            <p:cNvPr id="97" name="Rectangle 96"/>
            <p:cNvSpPr/>
            <p:nvPr/>
          </p:nvSpPr>
          <p:spPr>
            <a:xfrm>
              <a:off x="1425609" y="3311096"/>
              <a:ext cx="125730" cy="1143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98" name="Elbow Connector 97"/>
            <p:cNvCxnSpPr>
              <a:endCxn id="97" idx="0"/>
            </p:cNvCxnSpPr>
            <p:nvPr/>
          </p:nvCxnSpPr>
          <p:spPr>
            <a:xfrm rot="10800000" flipV="1">
              <a:off x="1488474" y="2948630"/>
              <a:ext cx="562748" cy="362465"/>
            </a:xfrm>
            <a:prstGeom prst="bentConnector2">
              <a:avLst/>
            </a:prstGeom>
            <a:noFill/>
            <a:ln w="285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  <a:tailEnd type="arrow" w="lg" len="lg"/>
            </a:ln>
            <a:effectLst/>
          </p:spPr>
        </p:cxnSp>
      </p:grpSp>
      <p:cxnSp>
        <p:nvCxnSpPr>
          <p:cNvPr id="99" name="Straight Connector 98"/>
          <p:cNvCxnSpPr/>
          <p:nvPr/>
        </p:nvCxnSpPr>
        <p:spPr>
          <a:xfrm>
            <a:off x="2881451" y="2477514"/>
            <a:ext cx="853357" cy="0"/>
          </a:xfrm>
          <a:prstGeom prst="line">
            <a:avLst/>
          </a:prstGeom>
          <a:noFill/>
          <a:ln w="28575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olid"/>
            <a:headEnd type="none" w="med" len="med"/>
            <a:tailEnd type="none" w="med" len="med"/>
          </a:ln>
          <a:effectLst/>
        </p:spPr>
      </p:cxnSp>
      <p:cxnSp>
        <p:nvCxnSpPr>
          <p:cNvPr id="100" name="Straight Arrow Connector 99"/>
          <p:cNvCxnSpPr>
            <a:stCxn id="101" idx="6"/>
            <a:endCxn id="102" idx="2"/>
          </p:cNvCxnSpPr>
          <p:nvPr/>
        </p:nvCxnSpPr>
        <p:spPr>
          <a:xfrm>
            <a:off x="2324300" y="2477514"/>
            <a:ext cx="533000" cy="0"/>
          </a:xfrm>
          <a:prstGeom prst="straightConnector1">
            <a:avLst/>
          </a:prstGeom>
          <a:noFill/>
          <a:ln w="38100" cap="flat" cmpd="sng" algn="ctr">
            <a:solidFill>
              <a:srgbClr val="C4442A"/>
            </a:solidFill>
            <a:prstDash val="solid"/>
            <a:tailEnd type="stealth" w="lg" len="lg"/>
          </a:ln>
          <a:effectLst/>
        </p:spPr>
      </p:cxnSp>
      <p:sp>
        <p:nvSpPr>
          <p:cNvPr id="101" name="Oval 100"/>
          <p:cNvSpPr/>
          <p:nvPr/>
        </p:nvSpPr>
        <p:spPr>
          <a:xfrm>
            <a:off x="2209800" y="2420264"/>
            <a:ext cx="114500" cy="114500"/>
          </a:xfrm>
          <a:prstGeom prst="ellipse">
            <a:avLst/>
          </a:prstGeom>
          <a:solidFill>
            <a:srgbClr val="5A5A5A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2857300" y="2420264"/>
            <a:ext cx="114500" cy="114500"/>
          </a:xfrm>
          <a:prstGeom prst="ellipse">
            <a:avLst/>
          </a:prstGeom>
          <a:solidFill>
            <a:srgbClr val="5A5A5A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03" name="Straight Arrow Connector 102"/>
          <p:cNvCxnSpPr/>
          <p:nvPr/>
        </p:nvCxnSpPr>
        <p:spPr>
          <a:xfrm flipV="1">
            <a:off x="2324188" y="2164370"/>
            <a:ext cx="433199" cy="283388"/>
          </a:xfrm>
          <a:prstGeom prst="straightConnector1">
            <a:avLst/>
          </a:prstGeom>
          <a:noFill/>
          <a:ln w="38100" cap="flat" cmpd="sng" algn="ctr">
            <a:solidFill>
              <a:srgbClr val="C4442A"/>
            </a:solidFill>
            <a:prstDash val="solid"/>
            <a:tailEnd type="stealth" w="lg" len="lg"/>
          </a:ln>
          <a:effectLst/>
        </p:spPr>
      </p:cxnSp>
      <p:sp>
        <p:nvSpPr>
          <p:cNvPr id="104" name="Rectangle 103"/>
          <p:cNvSpPr/>
          <p:nvPr/>
        </p:nvSpPr>
        <p:spPr>
          <a:xfrm>
            <a:off x="1387613" y="1133128"/>
            <a:ext cx="387178" cy="685800"/>
          </a:xfrm>
          <a:prstGeom prst="rect">
            <a:avLst/>
          </a:prstGeom>
          <a:solidFill>
            <a:srgbClr val="40627C">
              <a:lumMod val="60000"/>
              <a:lumOff val="4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5" name="Rectangle 104"/>
          <p:cNvSpPr/>
          <p:nvPr/>
        </p:nvSpPr>
        <p:spPr>
          <a:xfrm>
            <a:off x="1390386" y="1418778"/>
            <a:ext cx="387178" cy="400150"/>
          </a:xfrm>
          <a:prstGeom prst="rect">
            <a:avLst/>
          </a:prstGeom>
          <a:solidFill>
            <a:srgbClr val="40627C">
              <a:lumMod val="60000"/>
              <a:lumOff val="4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106" name="Group 105"/>
          <p:cNvGrpSpPr/>
          <p:nvPr/>
        </p:nvGrpSpPr>
        <p:grpSpPr>
          <a:xfrm>
            <a:off x="762000" y="1133128"/>
            <a:ext cx="1546191" cy="834596"/>
            <a:chOff x="1425609" y="2590800"/>
            <a:chExt cx="1546191" cy="834596"/>
          </a:xfrm>
        </p:grpSpPr>
        <p:cxnSp>
          <p:nvCxnSpPr>
            <p:cNvPr id="107" name="Straight Connector 106"/>
            <p:cNvCxnSpPr/>
            <p:nvPr/>
          </p:nvCxnSpPr>
          <p:spPr>
            <a:xfrm>
              <a:off x="2051222" y="2590800"/>
              <a:ext cx="0" cy="685800"/>
            </a:xfrm>
            <a:prstGeom prst="line">
              <a:avLst/>
            </a:prstGeom>
            <a:noFill/>
            <a:ln w="285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108" name="Straight Connector 107"/>
            <p:cNvCxnSpPr/>
            <p:nvPr/>
          </p:nvCxnSpPr>
          <p:spPr>
            <a:xfrm>
              <a:off x="2438400" y="2590800"/>
              <a:ext cx="0" cy="685800"/>
            </a:xfrm>
            <a:prstGeom prst="line">
              <a:avLst/>
            </a:prstGeom>
            <a:noFill/>
            <a:ln w="285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109" name="Straight Connector 108"/>
            <p:cNvCxnSpPr/>
            <p:nvPr/>
          </p:nvCxnSpPr>
          <p:spPr>
            <a:xfrm>
              <a:off x="2438400" y="2933700"/>
              <a:ext cx="533400" cy="0"/>
            </a:xfrm>
            <a:prstGeom prst="line">
              <a:avLst/>
            </a:prstGeom>
            <a:noFill/>
            <a:ln w="285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sp>
          <p:nvSpPr>
            <p:cNvPr id="110" name="Rectangle 109"/>
            <p:cNvSpPr/>
            <p:nvPr/>
          </p:nvSpPr>
          <p:spPr>
            <a:xfrm>
              <a:off x="1425609" y="3311096"/>
              <a:ext cx="125730" cy="1143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111" name="Elbow Connector 110"/>
            <p:cNvCxnSpPr>
              <a:endCxn id="110" idx="0"/>
            </p:cNvCxnSpPr>
            <p:nvPr/>
          </p:nvCxnSpPr>
          <p:spPr>
            <a:xfrm rot="10800000" flipV="1">
              <a:off x="1488474" y="2948630"/>
              <a:ext cx="562748" cy="362465"/>
            </a:xfrm>
            <a:prstGeom prst="bentConnector2">
              <a:avLst/>
            </a:prstGeom>
            <a:noFill/>
            <a:ln w="285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  <a:tailEnd type="arrow" w="lg" len="lg"/>
            </a:ln>
            <a:effectLst/>
          </p:spPr>
        </p:cxnSp>
      </p:grpSp>
      <p:cxnSp>
        <p:nvCxnSpPr>
          <p:cNvPr id="112" name="Straight Connector 111"/>
          <p:cNvCxnSpPr/>
          <p:nvPr/>
        </p:nvCxnSpPr>
        <p:spPr>
          <a:xfrm>
            <a:off x="2881451" y="1476028"/>
            <a:ext cx="853357" cy="0"/>
          </a:xfrm>
          <a:prstGeom prst="line">
            <a:avLst/>
          </a:prstGeom>
          <a:noFill/>
          <a:ln w="28575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olid"/>
            <a:headEnd type="none" w="med" len="med"/>
            <a:tailEnd type="none" w="med" len="med"/>
          </a:ln>
          <a:effectLst/>
        </p:spPr>
      </p:cxnSp>
      <p:cxnSp>
        <p:nvCxnSpPr>
          <p:cNvPr id="113" name="Straight Arrow Connector 112"/>
          <p:cNvCxnSpPr>
            <a:stCxn id="114" idx="6"/>
            <a:endCxn id="115" idx="2"/>
          </p:cNvCxnSpPr>
          <p:nvPr/>
        </p:nvCxnSpPr>
        <p:spPr>
          <a:xfrm>
            <a:off x="2324300" y="1476028"/>
            <a:ext cx="533000" cy="0"/>
          </a:xfrm>
          <a:prstGeom prst="straightConnector1">
            <a:avLst/>
          </a:prstGeom>
          <a:noFill/>
          <a:ln w="38100" cap="flat" cmpd="sng" algn="ctr">
            <a:solidFill>
              <a:srgbClr val="C4442A"/>
            </a:solidFill>
            <a:prstDash val="solid"/>
            <a:tailEnd type="stealth" w="lg" len="lg"/>
          </a:ln>
          <a:effectLst/>
        </p:spPr>
      </p:cxnSp>
      <p:sp>
        <p:nvSpPr>
          <p:cNvPr id="114" name="Oval 113"/>
          <p:cNvSpPr/>
          <p:nvPr/>
        </p:nvSpPr>
        <p:spPr>
          <a:xfrm>
            <a:off x="2209800" y="1418778"/>
            <a:ext cx="114500" cy="114500"/>
          </a:xfrm>
          <a:prstGeom prst="ellipse">
            <a:avLst/>
          </a:prstGeom>
          <a:solidFill>
            <a:srgbClr val="5A5A5A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5" name="Oval 114"/>
          <p:cNvSpPr/>
          <p:nvPr/>
        </p:nvSpPr>
        <p:spPr>
          <a:xfrm>
            <a:off x="2857300" y="1418778"/>
            <a:ext cx="114500" cy="114500"/>
          </a:xfrm>
          <a:prstGeom prst="ellipse">
            <a:avLst/>
          </a:prstGeom>
          <a:solidFill>
            <a:srgbClr val="5A5A5A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16" name="Straight Arrow Connector 115"/>
          <p:cNvCxnSpPr/>
          <p:nvPr/>
        </p:nvCxnSpPr>
        <p:spPr>
          <a:xfrm flipV="1">
            <a:off x="2324188" y="1162884"/>
            <a:ext cx="433199" cy="283388"/>
          </a:xfrm>
          <a:prstGeom prst="straightConnector1">
            <a:avLst/>
          </a:prstGeom>
          <a:noFill/>
          <a:ln w="38100" cap="flat" cmpd="sng" algn="ctr">
            <a:solidFill>
              <a:srgbClr val="C4442A"/>
            </a:solidFill>
            <a:prstDash val="solid"/>
            <a:tailEnd type="stealth" w="lg" len="lg"/>
          </a:ln>
          <a:effectLst/>
        </p:spPr>
      </p:cxnSp>
      <p:sp>
        <p:nvSpPr>
          <p:cNvPr id="117" name="TextBox 116"/>
          <p:cNvSpPr txBox="1"/>
          <p:nvPr/>
        </p:nvSpPr>
        <p:spPr>
          <a:xfrm>
            <a:off x="228600" y="1295708"/>
            <a:ext cx="4106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</a:t>
            </a:r>
          </a:p>
        </p:txBody>
      </p:sp>
      <p:sp>
        <p:nvSpPr>
          <p:cNvPr id="118" name="TextBox 117"/>
          <p:cNvSpPr txBox="1"/>
          <p:nvPr/>
        </p:nvSpPr>
        <p:spPr>
          <a:xfrm>
            <a:off x="228600" y="2438708"/>
            <a:ext cx="4106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</a:t>
            </a:r>
          </a:p>
        </p:txBody>
      </p:sp>
      <p:grpSp>
        <p:nvGrpSpPr>
          <p:cNvPr id="119" name="Group 118"/>
          <p:cNvGrpSpPr/>
          <p:nvPr/>
        </p:nvGrpSpPr>
        <p:grpSpPr>
          <a:xfrm>
            <a:off x="762000" y="3190528"/>
            <a:ext cx="1546191" cy="834596"/>
            <a:chOff x="1425609" y="2590800"/>
            <a:chExt cx="1546191" cy="834596"/>
          </a:xfrm>
        </p:grpSpPr>
        <p:cxnSp>
          <p:nvCxnSpPr>
            <p:cNvPr id="120" name="Straight Connector 119"/>
            <p:cNvCxnSpPr/>
            <p:nvPr/>
          </p:nvCxnSpPr>
          <p:spPr>
            <a:xfrm>
              <a:off x="2051222" y="2590800"/>
              <a:ext cx="0" cy="685800"/>
            </a:xfrm>
            <a:prstGeom prst="line">
              <a:avLst/>
            </a:prstGeom>
            <a:noFill/>
            <a:ln w="285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121" name="Straight Connector 120"/>
            <p:cNvCxnSpPr/>
            <p:nvPr/>
          </p:nvCxnSpPr>
          <p:spPr>
            <a:xfrm>
              <a:off x="2438400" y="2590800"/>
              <a:ext cx="0" cy="685800"/>
            </a:xfrm>
            <a:prstGeom prst="line">
              <a:avLst/>
            </a:prstGeom>
            <a:noFill/>
            <a:ln w="285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122" name="Straight Connector 121"/>
            <p:cNvCxnSpPr/>
            <p:nvPr/>
          </p:nvCxnSpPr>
          <p:spPr>
            <a:xfrm>
              <a:off x="2438400" y="2933700"/>
              <a:ext cx="533400" cy="0"/>
            </a:xfrm>
            <a:prstGeom prst="line">
              <a:avLst/>
            </a:prstGeom>
            <a:noFill/>
            <a:ln w="285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sp>
          <p:nvSpPr>
            <p:cNvPr id="123" name="Rectangle 122"/>
            <p:cNvSpPr/>
            <p:nvPr/>
          </p:nvSpPr>
          <p:spPr>
            <a:xfrm>
              <a:off x="1425609" y="3311096"/>
              <a:ext cx="125730" cy="1143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124" name="Elbow Connector 123"/>
            <p:cNvCxnSpPr>
              <a:endCxn id="123" idx="0"/>
            </p:cNvCxnSpPr>
            <p:nvPr/>
          </p:nvCxnSpPr>
          <p:spPr>
            <a:xfrm rot="10800000" flipV="1">
              <a:off x="1488474" y="2948630"/>
              <a:ext cx="562748" cy="362465"/>
            </a:xfrm>
            <a:prstGeom prst="bentConnector2">
              <a:avLst/>
            </a:prstGeom>
            <a:noFill/>
            <a:ln w="285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  <a:tailEnd type="arrow" w="lg" len="lg"/>
            </a:ln>
            <a:effectLst/>
          </p:spPr>
        </p:cxnSp>
      </p:grpSp>
      <p:cxnSp>
        <p:nvCxnSpPr>
          <p:cNvPr id="125" name="Straight Connector 124"/>
          <p:cNvCxnSpPr/>
          <p:nvPr/>
        </p:nvCxnSpPr>
        <p:spPr>
          <a:xfrm>
            <a:off x="2881451" y="3533428"/>
            <a:ext cx="853357" cy="0"/>
          </a:xfrm>
          <a:prstGeom prst="line">
            <a:avLst/>
          </a:prstGeom>
          <a:noFill/>
          <a:ln w="28575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olid"/>
            <a:headEnd type="none" w="med" len="med"/>
            <a:tailEnd type="none" w="med" len="med"/>
          </a:ln>
          <a:effectLst/>
        </p:spPr>
      </p:cxnSp>
      <p:cxnSp>
        <p:nvCxnSpPr>
          <p:cNvPr id="126" name="Straight Arrow Connector 125"/>
          <p:cNvCxnSpPr>
            <a:stCxn id="127" idx="6"/>
            <a:endCxn id="128" idx="2"/>
          </p:cNvCxnSpPr>
          <p:nvPr/>
        </p:nvCxnSpPr>
        <p:spPr>
          <a:xfrm>
            <a:off x="2324300" y="3533428"/>
            <a:ext cx="533000" cy="0"/>
          </a:xfrm>
          <a:prstGeom prst="straightConnector1">
            <a:avLst/>
          </a:prstGeom>
          <a:noFill/>
          <a:ln w="38100" cap="flat" cmpd="sng" algn="ctr">
            <a:solidFill>
              <a:srgbClr val="C4442A"/>
            </a:solidFill>
            <a:prstDash val="solid"/>
            <a:tailEnd type="stealth" w="lg" len="lg"/>
          </a:ln>
          <a:effectLst/>
        </p:spPr>
      </p:cxnSp>
      <p:sp>
        <p:nvSpPr>
          <p:cNvPr id="127" name="Oval 126"/>
          <p:cNvSpPr/>
          <p:nvPr/>
        </p:nvSpPr>
        <p:spPr>
          <a:xfrm>
            <a:off x="2209800" y="3476178"/>
            <a:ext cx="114500" cy="114500"/>
          </a:xfrm>
          <a:prstGeom prst="ellipse">
            <a:avLst/>
          </a:prstGeom>
          <a:solidFill>
            <a:srgbClr val="5A5A5A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8" name="Oval 127"/>
          <p:cNvSpPr/>
          <p:nvPr/>
        </p:nvSpPr>
        <p:spPr>
          <a:xfrm>
            <a:off x="2857300" y="3476178"/>
            <a:ext cx="114500" cy="114500"/>
          </a:xfrm>
          <a:prstGeom prst="ellipse">
            <a:avLst/>
          </a:prstGeom>
          <a:solidFill>
            <a:srgbClr val="5A5A5A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29" name="Straight Arrow Connector 128"/>
          <p:cNvCxnSpPr/>
          <p:nvPr/>
        </p:nvCxnSpPr>
        <p:spPr>
          <a:xfrm flipV="1">
            <a:off x="2324188" y="3220284"/>
            <a:ext cx="433199" cy="283388"/>
          </a:xfrm>
          <a:prstGeom prst="straightConnector1">
            <a:avLst/>
          </a:prstGeom>
          <a:noFill/>
          <a:ln w="38100" cap="flat" cmpd="sng" algn="ctr">
            <a:solidFill>
              <a:srgbClr val="C4442A"/>
            </a:solidFill>
            <a:prstDash val="solid"/>
            <a:tailEnd type="stealth" w="lg" len="lg"/>
          </a:ln>
          <a:effectLst/>
        </p:spPr>
      </p:cxnSp>
      <p:sp>
        <p:nvSpPr>
          <p:cNvPr id="130" name="TextBox 129"/>
          <p:cNvSpPr txBox="1"/>
          <p:nvPr/>
        </p:nvSpPr>
        <p:spPr>
          <a:xfrm>
            <a:off x="228600" y="3418422"/>
            <a:ext cx="3225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</a:t>
            </a:r>
          </a:p>
        </p:txBody>
      </p:sp>
      <p:sp>
        <p:nvSpPr>
          <p:cNvPr id="131" name="Rounded Rectangle 130"/>
          <p:cNvSpPr/>
          <p:nvPr/>
        </p:nvSpPr>
        <p:spPr>
          <a:xfrm>
            <a:off x="5562600" y="1742728"/>
            <a:ext cx="3124200" cy="1604860"/>
          </a:xfrm>
          <a:prstGeom prst="roundRect">
            <a:avLst/>
          </a:prstGeom>
          <a:solidFill>
            <a:srgbClr val="C4442A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Final State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AB + BC + AC</a:t>
            </a:r>
          </a:p>
        </p:txBody>
      </p:sp>
      <p:sp>
        <p:nvSpPr>
          <p:cNvPr id="132" name="TextBox 131"/>
          <p:cNvSpPr txBox="1"/>
          <p:nvPr/>
        </p:nvSpPr>
        <p:spPr>
          <a:xfrm>
            <a:off x="3792103" y="980728"/>
            <a:ext cx="13132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½V</a:t>
            </a:r>
            <a:r>
              <a:rPr kumimoji="0" lang="en-US" sz="2800" b="1" i="1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DD</a:t>
            </a: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+</a:t>
            </a:r>
            <a:r>
              <a:rPr kumimoji="0" lang="el-GR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δ</a:t>
            </a:r>
            <a:endParaRPr kumimoji="0" lang="en-US" sz="28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3" name="Rounded Rectangle 132"/>
          <p:cNvSpPr/>
          <p:nvPr/>
        </p:nvSpPr>
        <p:spPr>
          <a:xfrm>
            <a:off x="5562600" y="3643068"/>
            <a:ext cx="3124200" cy="1604860"/>
          </a:xfrm>
          <a:prstGeom prst="roundRect">
            <a:avLst/>
          </a:prstGeom>
          <a:solidFill>
            <a:srgbClr val="C4442A"/>
          </a:solidFill>
          <a:ln w="25400" cap="flat" cmpd="sng" algn="ctr">
            <a:noFill/>
            <a:prstDash val="solid"/>
          </a:ln>
          <a:effectLst/>
        </p:spPr>
        <p:txBody>
          <a:bodyPr lIns="45720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C(A + B) + ~C(AB)</a:t>
            </a:r>
          </a:p>
        </p:txBody>
      </p:sp>
      <p:sp>
        <p:nvSpPr>
          <p:cNvPr id="134" name="TextBox 133"/>
          <p:cNvSpPr txBox="1"/>
          <p:nvPr/>
        </p:nvSpPr>
        <p:spPr>
          <a:xfrm>
            <a:off x="1143000" y="4485928"/>
            <a:ext cx="60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</a:t>
            </a:r>
          </a:p>
        </p:txBody>
      </p:sp>
      <p:sp>
        <p:nvSpPr>
          <p:cNvPr id="135" name="TextBox 134"/>
          <p:cNvSpPr txBox="1"/>
          <p:nvPr/>
        </p:nvSpPr>
        <p:spPr>
          <a:xfrm>
            <a:off x="4114800" y="5705128"/>
            <a:ext cx="381000" cy="5344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</a:t>
            </a:r>
          </a:p>
        </p:txBody>
      </p:sp>
      <p:sp>
        <p:nvSpPr>
          <p:cNvPr id="136" name="TextBox 135"/>
          <p:cNvSpPr txBox="1"/>
          <p:nvPr/>
        </p:nvSpPr>
        <p:spPr>
          <a:xfrm>
            <a:off x="4004331" y="990908"/>
            <a:ext cx="7200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</a:t>
            </a:r>
            <a:r>
              <a:rPr kumimoji="0" lang="en-US" sz="2800" b="1" i="1" u="none" strike="noStrike" kern="120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DD</a:t>
            </a:r>
          </a:p>
        </p:txBody>
      </p:sp>
      <p:sp>
        <p:nvSpPr>
          <p:cNvPr id="137" name="TextBox 136"/>
          <p:cNvSpPr txBox="1"/>
          <p:nvPr/>
        </p:nvSpPr>
        <p:spPr>
          <a:xfrm>
            <a:off x="1781681" y="6453336"/>
            <a:ext cx="56779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Seshadri+, “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Fast Bulk Bitwise AND and OR in DRAM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”, IEEE CAL 2015.</a:t>
            </a:r>
          </a:p>
        </p:txBody>
      </p:sp>
      <p:sp>
        <p:nvSpPr>
          <p:cNvPr id="138" name="Slide Number Placeholder 3">
            <a:extLst>
              <a:ext uri="{FF2B5EF4-FFF2-40B4-BE49-F238E27FC236}">
                <a16:creationId xmlns:a16="http://schemas.microsoft.com/office/drawing/2014/main" id="{27180AA8-BF90-3E42-B78C-D1BA8892F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29353" y="6494338"/>
            <a:ext cx="643730" cy="280288"/>
          </a:xfrm>
        </p:spPr>
        <p:txBody>
          <a:bodyPr/>
          <a:lstStyle/>
          <a:p>
            <a:fld id="{C19D2B53-EDAE-4B41-B849-8916FA40BCB6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4725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 animBg="1"/>
      <p:bldP spid="72" grpId="0" animBg="1"/>
      <p:bldP spid="73" grpId="0" animBg="1"/>
      <p:bldP spid="73" grpId="1" animBg="1"/>
      <p:bldP spid="90" grpId="0"/>
      <p:bldP spid="91" grpId="0"/>
      <p:bldP spid="92" grpId="0"/>
      <p:bldP spid="104" grpId="0" animBg="1"/>
      <p:bldP spid="104" grpId="1" animBg="1"/>
      <p:bldP spid="131" grpId="0" animBg="1"/>
      <p:bldP spid="132" grpId="0"/>
      <p:bldP spid="132" grpId="1"/>
      <p:bldP spid="133" grpId="0" animBg="1"/>
      <p:bldP spid="134" grpId="0"/>
      <p:bldP spid="135" grpId="0"/>
      <p:bldP spid="13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F5B4C0-16B6-7042-9260-A2C139D6FC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/>
              <a:t>Processing-using-Memory in Real DRAM Chips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BEA904-3C99-DF44-8C72-71DE14183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5488" y="1658679"/>
            <a:ext cx="8815517" cy="2587550"/>
          </a:xfrm>
        </p:spPr>
        <p:txBody>
          <a:bodyPr/>
          <a:lstStyle/>
          <a:p>
            <a:pPr marL="0" indent="0">
              <a:buNone/>
            </a:pPr>
            <a:r>
              <a:rPr lang="en-TR" b="1" dirty="0">
                <a:solidFill>
                  <a:srgbClr val="0000FF"/>
                </a:solidFill>
              </a:rPr>
              <a:t>ComputeDRAM</a:t>
            </a:r>
            <a:br>
              <a:rPr lang="en-TR" dirty="0">
                <a:solidFill>
                  <a:srgbClr val="0000FF"/>
                </a:solidFill>
              </a:rPr>
            </a:br>
            <a:r>
              <a:rPr lang="en-TR" dirty="0">
                <a:solidFill>
                  <a:srgbClr val="0000FF"/>
                </a:solidFill>
              </a:rPr>
              <a:t>Demonstrates</a:t>
            </a:r>
            <a:r>
              <a:rPr lang="en-TR" dirty="0"/>
              <a:t> </a:t>
            </a:r>
            <a:r>
              <a:rPr lang="en-TR" dirty="0">
                <a:solidFill>
                  <a:srgbClr val="0000FF"/>
                </a:solidFill>
              </a:rPr>
              <a:t>RowClone and AND/OR in real chips</a:t>
            </a:r>
          </a:p>
          <a:p>
            <a:r>
              <a:rPr lang="en-TR" dirty="0">
                <a:solidFill>
                  <a:srgbClr val="FF0000"/>
                </a:solidFill>
              </a:rPr>
              <a:t>Violate</a:t>
            </a:r>
            <a:r>
              <a:rPr lang="en-TR" dirty="0"/>
              <a:t> DRAM timing parameters: tRAS, tRP</a:t>
            </a:r>
          </a:p>
          <a:p>
            <a:pPr lvl="1"/>
            <a:r>
              <a:rPr lang="en-TR" dirty="0"/>
              <a:t>Induce undefined behavior</a:t>
            </a: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D590359E-E193-D74F-8735-4BB48FE260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D2B53-EDAE-4B41-B849-8916FA40BCB6}" type="slidenum">
              <a:rPr lang="en-US" smtClean="0">
                <a:latin typeface="Trebuchet MS" panose="020B0703020202090204" pitchFamily="34" charset="0"/>
              </a:rPr>
              <a:pPr/>
              <a:t>18</a:t>
            </a:fld>
            <a:endParaRPr lang="en-US">
              <a:latin typeface="Trebuchet MS" panose="020B070302020209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823F975-6B05-DB49-A430-E7125413BB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96" y="3715194"/>
            <a:ext cx="9050407" cy="18669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B9E3D30-22E1-D347-B438-B4B97029292A}"/>
              </a:ext>
            </a:extLst>
          </p:cNvPr>
          <p:cNvSpPr txBox="1"/>
          <p:nvPr/>
        </p:nvSpPr>
        <p:spPr>
          <a:xfrm>
            <a:off x="2036420" y="6400800"/>
            <a:ext cx="55835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  <a:hlinkClick r:id="rId4"/>
              </a:rPr>
              <a:t>https://parallel.princeton.edu/papers/micro19-gao.pdf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62708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088564E6-3B1D-4FBF-989B-92D7254FC5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Row Copy in </a:t>
            </a:r>
            <a:r>
              <a:rPr lang="en-US" dirty="0" err="1"/>
              <a:t>ComputeDRAM</a:t>
            </a:r>
            <a:endParaRPr lang="en-US" dirty="0"/>
          </a:p>
        </p:txBody>
      </p:sp>
      <p:pic>
        <p:nvPicPr>
          <p:cNvPr id="5" name="İçerik Yer Tutucusu 4">
            <a:extLst>
              <a:ext uri="{FF2B5EF4-FFF2-40B4-BE49-F238E27FC236}">
                <a16:creationId xmlns:a16="http://schemas.microsoft.com/office/drawing/2014/main" id="{8BF46073-AC5C-4EBF-A9E6-264146700EF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42975" y="1023144"/>
            <a:ext cx="7181850" cy="5314950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086EABC1-740A-49E2-9FCB-4BC5F1018BF9}"/>
              </a:ext>
            </a:extLst>
          </p:cNvPr>
          <p:cNvSpPr/>
          <p:nvPr/>
        </p:nvSpPr>
        <p:spPr bwMode="auto">
          <a:xfrm>
            <a:off x="1763688" y="4869160"/>
            <a:ext cx="838919" cy="1120955"/>
          </a:xfrm>
          <a:prstGeom prst="ellipse">
            <a:avLst/>
          </a:prstGeom>
          <a:noFill/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DF1E7155-7085-404A-AF5E-373836CEC0A9}"/>
              </a:ext>
            </a:extLst>
          </p:cNvPr>
          <p:cNvSpPr/>
          <p:nvPr/>
        </p:nvSpPr>
        <p:spPr bwMode="auto">
          <a:xfrm>
            <a:off x="3803179" y="4779223"/>
            <a:ext cx="838919" cy="1120955"/>
          </a:xfrm>
          <a:prstGeom prst="ellipse">
            <a:avLst/>
          </a:prstGeom>
          <a:noFill/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5035798-316C-4581-9E7A-B505AB34E770}"/>
              </a:ext>
            </a:extLst>
          </p:cNvPr>
          <p:cNvSpPr/>
          <p:nvPr/>
        </p:nvSpPr>
        <p:spPr bwMode="auto">
          <a:xfrm>
            <a:off x="5842670" y="4811196"/>
            <a:ext cx="838919" cy="1120955"/>
          </a:xfrm>
          <a:prstGeom prst="ellipse">
            <a:avLst/>
          </a:prstGeom>
          <a:noFill/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id="{923D4A53-2845-4F9A-BB45-270A8B239DEC}"/>
              </a:ext>
            </a:extLst>
          </p:cNvPr>
          <p:cNvSpPr txBox="1"/>
          <p:nvPr/>
        </p:nvSpPr>
        <p:spPr>
          <a:xfrm>
            <a:off x="6804248" y="3915389"/>
            <a:ext cx="1800200" cy="97892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Bitline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 is above V</a:t>
            </a:r>
            <a:r>
              <a:rPr kumimoji="0" lang="en-US" sz="1600" b="0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DD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/2 when R2 is activated.</a:t>
            </a:r>
          </a:p>
        </p:txBody>
      </p:sp>
      <p:sp>
        <p:nvSpPr>
          <p:cNvPr id="12" name="Slide Number Placeholder 3">
            <a:extLst>
              <a:ext uri="{FF2B5EF4-FFF2-40B4-BE49-F238E27FC236}">
                <a16:creationId xmlns:a16="http://schemas.microsoft.com/office/drawing/2014/main" id="{ADDD8D6C-E627-7F4A-A678-EF8F8385C2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29353" y="6494338"/>
            <a:ext cx="643730" cy="280288"/>
          </a:xfrm>
        </p:spPr>
        <p:txBody>
          <a:bodyPr/>
          <a:lstStyle/>
          <a:p>
            <a:fld id="{C19D2B53-EDAE-4B41-B849-8916FA40BCB6}" type="slidenum">
              <a:rPr lang="en-US" smtClean="0">
                <a:latin typeface="Trebuchet MS" panose="020B0703020202090204" pitchFamily="34" charset="0"/>
              </a:rPr>
              <a:pPr/>
              <a:t>19</a:t>
            </a:fld>
            <a:endParaRPr lang="en-US">
              <a:latin typeface="Trebuchet MS" panose="020B070302020209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9004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9" grpId="0" animBg="1"/>
      <p:bldP spid="9" grpId="1" animBg="1"/>
      <p:bldP spid="10" grpId="0" animBg="1"/>
      <p:bldP spid="10" grpId="1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A30C55A8-F7CF-4984-A1C7-0D1BFCF0D1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Executive Summary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E754E5C6-8092-46E1-A98C-201D5F0790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457" y="950614"/>
            <a:ext cx="8907087" cy="551715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200" b="1" dirty="0">
                <a:solidFill>
                  <a:srgbClr val="7030A0"/>
                </a:solidFill>
              </a:rPr>
              <a:t>Motivation: </a:t>
            </a:r>
            <a:r>
              <a:rPr lang="en-US" sz="2200" dirty="0"/>
              <a:t>Recent works propose </a:t>
            </a:r>
            <a:r>
              <a:rPr lang="en-US" sz="2200" b="1" dirty="0"/>
              <a:t>in-DRAM computation primitives </a:t>
            </a:r>
            <a:r>
              <a:rPr lang="en-US" sz="2200" dirty="0"/>
              <a:t>with great potential to improve performance and </a:t>
            </a:r>
            <a:br>
              <a:rPr lang="en-US" sz="2200" dirty="0"/>
            </a:br>
            <a:r>
              <a:rPr lang="en-US" sz="2200" dirty="0"/>
              <a:t>energy consumption of computing systems</a:t>
            </a:r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r>
              <a:rPr lang="en-US" sz="2200" b="1" dirty="0">
                <a:solidFill>
                  <a:srgbClr val="C00000"/>
                </a:solidFill>
              </a:rPr>
              <a:t>Problem:</a:t>
            </a:r>
            <a:r>
              <a:rPr lang="en-US" sz="2200" dirty="0"/>
              <a:t> These works are developed in </a:t>
            </a:r>
            <a:r>
              <a:rPr lang="en-US" sz="2200" b="1" dirty="0"/>
              <a:t>limited environments </a:t>
            </a:r>
            <a:r>
              <a:rPr lang="en-US" sz="2200" dirty="0"/>
              <a:t>(e.g., simulators, characterization platforms) where many parts </a:t>
            </a:r>
            <a:br>
              <a:rPr lang="en-US" sz="2200" dirty="0"/>
            </a:br>
            <a:r>
              <a:rPr lang="en-US" sz="2200" dirty="0"/>
              <a:t>of the system are ignored</a:t>
            </a:r>
          </a:p>
          <a:p>
            <a:r>
              <a:rPr lang="en-US" sz="2200" dirty="0"/>
              <a:t>The challenges in integrating these primitives into a system </a:t>
            </a:r>
            <a:br>
              <a:rPr lang="en-US" sz="2200" dirty="0"/>
            </a:br>
            <a:r>
              <a:rPr lang="en-US" sz="2200" b="1" dirty="0"/>
              <a:t>cannot be fully explored </a:t>
            </a:r>
            <a:r>
              <a:rPr lang="en-US" sz="2200" dirty="0"/>
              <a:t>in these environments</a:t>
            </a:r>
            <a:endParaRPr lang="en-US" sz="1400" dirty="0"/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r>
              <a:rPr lang="en-US" sz="2200" b="1" dirty="0">
                <a:solidFill>
                  <a:schemeClr val="accent4"/>
                </a:solidFill>
              </a:rPr>
              <a:t>Goal: </a:t>
            </a:r>
            <a:r>
              <a:rPr lang="en-US" sz="2200" dirty="0"/>
              <a:t>Develop a </a:t>
            </a:r>
            <a:r>
              <a:rPr lang="en-US" sz="2200" b="1" dirty="0"/>
              <a:t>flexible </a:t>
            </a:r>
            <a:r>
              <a:rPr lang="en-US" sz="2200" dirty="0"/>
              <a:t>platform to explore </a:t>
            </a:r>
            <a:br>
              <a:rPr lang="en-US" sz="2200" dirty="0"/>
            </a:br>
            <a:r>
              <a:rPr lang="en-US" sz="2200" b="1" dirty="0"/>
              <a:t>end-to-end </a:t>
            </a:r>
            <a:r>
              <a:rPr lang="en-US" sz="2200" dirty="0"/>
              <a:t>implementations of current and future </a:t>
            </a:r>
            <a:br>
              <a:rPr lang="en-US" sz="2200" dirty="0"/>
            </a:br>
            <a:r>
              <a:rPr lang="en-US" sz="2200" dirty="0"/>
              <a:t>processing-in-memory (</a:t>
            </a:r>
            <a:r>
              <a:rPr lang="en-US" sz="2200" dirty="0" err="1"/>
              <a:t>PuM</a:t>
            </a:r>
            <a:r>
              <a:rPr lang="en-US" sz="2200" dirty="0"/>
              <a:t>) techniques</a:t>
            </a:r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r>
              <a:rPr lang="en-US" sz="2200" b="1" dirty="0">
                <a:solidFill>
                  <a:schemeClr val="accent1"/>
                </a:solidFill>
              </a:rPr>
              <a:t>Key idea:</a:t>
            </a:r>
            <a:r>
              <a:rPr lang="en-US" sz="2200" b="1" dirty="0"/>
              <a:t> </a:t>
            </a:r>
            <a:r>
              <a:rPr lang="en-US" sz="2200" dirty="0"/>
              <a:t>To build an </a:t>
            </a:r>
            <a:r>
              <a:rPr lang="en-US" sz="2200" b="1" dirty="0"/>
              <a:t>FPGA-based infrastructure </a:t>
            </a:r>
            <a:r>
              <a:rPr lang="en-US" sz="2200" dirty="0"/>
              <a:t>that supports </a:t>
            </a:r>
            <a:br>
              <a:rPr lang="en-US" sz="2200" dirty="0"/>
            </a:br>
            <a:r>
              <a:rPr lang="en-US" sz="2200" b="1" dirty="0"/>
              <a:t>in-DRAM operations </a:t>
            </a:r>
            <a:r>
              <a:rPr lang="en-US" sz="2200" dirty="0"/>
              <a:t>and has </a:t>
            </a:r>
            <a:r>
              <a:rPr lang="en-US" sz="2200" b="1" dirty="0"/>
              <a:t>system</a:t>
            </a:r>
            <a:r>
              <a:rPr lang="en-US" sz="2200" dirty="0"/>
              <a:t> support</a:t>
            </a:r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988534E9-5D9E-45AB-9AB6-C4BC5B6668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335A6-EA45-42D6-9CE3-37C3E81B30C3}" type="slidenum">
              <a:rPr lang="tr-TR" smtClean="0"/>
              <a:t>2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239758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12A73B-75F4-5F4E-99E1-EC6015CC71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 dirty="0"/>
              <a:t>Lecture on PuM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61C2F7C-A28B-A345-8C82-AEC04D24E6B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89214" y="978243"/>
            <a:ext cx="7548063" cy="5370512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4A862A-DEAC-5743-A692-8AAE91DFBE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D2B53-EDAE-4B41-B849-8916FA40BCB6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78F3671-FB25-204F-A6BB-F66825B48DE4}"/>
              </a:ext>
            </a:extLst>
          </p:cNvPr>
          <p:cNvSpPr txBox="1"/>
          <p:nvPr/>
        </p:nvSpPr>
        <p:spPr>
          <a:xfrm>
            <a:off x="2256183" y="6405294"/>
            <a:ext cx="46316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TR" b="1" dirty="0">
                <a:solidFill>
                  <a:srgbClr val="2857FF"/>
                </a:solidFill>
                <a:latin typeface="Trebuchet MS" panose="020B0703020202090204" pitchFamily="34" charset="0"/>
              </a:rPr>
              <a:t>https://youtu.be/HNd4skQrt6I</a:t>
            </a:r>
          </a:p>
        </p:txBody>
      </p:sp>
    </p:spTree>
    <p:extLst>
      <p:ext uri="{BB962C8B-B14F-4D97-AF65-F5344CB8AC3E}">
        <p14:creationId xmlns:p14="http://schemas.microsoft.com/office/powerpoint/2010/main" val="391214956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12A73B-75F4-5F4E-99E1-EC6015CC71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 dirty="0"/>
              <a:t>SIMDRAM Live Seminar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7DA6331-6163-D749-BF3E-1020DF07BF4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57442" y="981007"/>
            <a:ext cx="7811653" cy="5370512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4A862A-DEAC-5743-A692-8AAE91DFBE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D2B53-EDAE-4B41-B849-8916FA40BCB6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93F5FDD-B489-124C-8C3A-04BF6E4E09AE}"/>
              </a:ext>
            </a:extLst>
          </p:cNvPr>
          <p:cNvSpPr txBox="1"/>
          <p:nvPr/>
        </p:nvSpPr>
        <p:spPr>
          <a:xfrm>
            <a:off x="2405270" y="6449816"/>
            <a:ext cx="46316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TR" b="1" dirty="0">
                <a:solidFill>
                  <a:srgbClr val="2857FF"/>
                </a:solidFill>
              </a:rPr>
              <a:t>https://youtu.be/XIfPHtvA9rw</a:t>
            </a:r>
          </a:p>
        </p:txBody>
      </p:sp>
    </p:spTree>
    <p:extLst>
      <p:ext uri="{BB962C8B-B14F-4D97-AF65-F5344CB8AC3E}">
        <p14:creationId xmlns:p14="http://schemas.microsoft.com/office/powerpoint/2010/main" val="35982793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B3B15FF8-0F37-416C-ABBC-F1B63B2EA8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Outline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14DF8C77-8C2B-4BE9-A950-B8EE787AD0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5488" y="1143000"/>
            <a:ext cx="8815517" cy="5247485"/>
          </a:xfrm>
        </p:spPr>
        <p:txBody>
          <a:bodyPr>
            <a:normAutofit fontScale="77500" lnSpcReduction="20000"/>
          </a:bodyPr>
          <a:lstStyle/>
          <a:p>
            <a:pPr algn="just">
              <a:lnSpc>
                <a:spcPct val="100000"/>
              </a:lnSpc>
              <a:spcAft>
                <a:spcPts val="1200"/>
              </a:spcAft>
            </a:pPr>
            <a:r>
              <a:rPr lang="en-US" sz="3500" b="1" dirty="0"/>
              <a:t>Background</a:t>
            </a:r>
          </a:p>
          <a:p>
            <a:pPr marL="514800" lvl="1" algn="just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800" dirty="0">
                <a:solidFill>
                  <a:schemeClr val="bg1">
                    <a:lumMod val="50000"/>
                  </a:schemeClr>
                </a:solidFill>
              </a:rPr>
              <a:t>DRAM Organization</a:t>
            </a:r>
          </a:p>
          <a:p>
            <a:pPr marL="514800" lvl="1" algn="just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800" dirty="0">
                <a:solidFill>
                  <a:schemeClr val="bg1">
                    <a:lumMod val="50000"/>
                  </a:schemeClr>
                </a:solidFill>
              </a:rPr>
              <a:t>Processing-using-Memory</a:t>
            </a:r>
          </a:p>
          <a:p>
            <a:pPr marL="514800" lvl="1" algn="just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800" b="1" dirty="0"/>
              <a:t>Rocket Chip SoC Generator</a:t>
            </a:r>
          </a:p>
          <a:p>
            <a:pPr algn="just">
              <a:lnSpc>
                <a:spcPct val="100000"/>
              </a:lnSpc>
              <a:spcAft>
                <a:spcPts val="1200"/>
              </a:spcAft>
            </a:pPr>
            <a:r>
              <a:rPr lang="en-US" sz="3500" dirty="0"/>
              <a:t>Overview of </a:t>
            </a:r>
            <a:r>
              <a:rPr lang="en-US" sz="3500" dirty="0" err="1"/>
              <a:t>PiDRAM</a:t>
            </a:r>
            <a:endParaRPr lang="en-US" sz="3500" dirty="0"/>
          </a:p>
          <a:p>
            <a:pPr lvl="1" algn="just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800" dirty="0"/>
              <a:t>Hardware &amp; Software Components</a:t>
            </a:r>
          </a:p>
          <a:p>
            <a:pPr lvl="1" algn="just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800" dirty="0"/>
              <a:t>Prototype</a:t>
            </a:r>
          </a:p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en-US" sz="3500" dirty="0"/>
              <a:t>Case Study #1 – </a:t>
            </a:r>
            <a:r>
              <a:rPr lang="en-US" sz="3500" dirty="0" err="1"/>
              <a:t>RowClone</a:t>
            </a:r>
            <a:endParaRPr lang="en-US" sz="3500" dirty="0"/>
          </a:p>
          <a:p>
            <a:pPr lvl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800" dirty="0"/>
              <a:t>Challenges</a:t>
            </a:r>
          </a:p>
          <a:p>
            <a:pPr lvl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800" dirty="0"/>
              <a:t>Allocation Mechanism</a:t>
            </a:r>
          </a:p>
          <a:p>
            <a:pPr lvl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800" dirty="0"/>
              <a:t>Memory Coherence</a:t>
            </a:r>
          </a:p>
          <a:p>
            <a:pPr lvl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800" dirty="0"/>
              <a:t>Evaluation</a:t>
            </a:r>
          </a:p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en-US" sz="3500" dirty="0"/>
              <a:t>Installing and Using </a:t>
            </a:r>
            <a:r>
              <a:rPr lang="en-US" sz="3500" dirty="0" err="1"/>
              <a:t>PiDRAM</a:t>
            </a:r>
            <a:endParaRPr lang="en-US" sz="3500" dirty="0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A449A87F-514E-453A-ADCF-564E108C43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D2B53-EDAE-4B41-B849-8916FA40BCB6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35060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37AFBF-EBCC-CC44-B5FD-CD12F9E7FC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TR" dirty="0"/>
              <a:t>Rocket Chip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ABB82C-E664-B541-9FE9-9860922B16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1450" y="982133"/>
            <a:ext cx="8801100" cy="5194830"/>
          </a:xfrm>
        </p:spPr>
        <p:txBody>
          <a:bodyPr/>
          <a:lstStyle/>
          <a:p>
            <a:pPr marL="0" indent="0">
              <a:buNone/>
            </a:pPr>
            <a:r>
              <a:rPr lang="en-TR" dirty="0"/>
              <a:t>Open-source SoC design </a:t>
            </a:r>
            <a:r>
              <a:rPr lang="en-TR" i="1" dirty="0"/>
              <a:t>generator</a:t>
            </a:r>
          </a:p>
          <a:p>
            <a:pPr marL="0" indent="0">
              <a:buNone/>
            </a:pPr>
            <a:endParaRPr lang="en-TR" sz="1400" dirty="0"/>
          </a:p>
          <a:p>
            <a:pPr marL="0" indent="0">
              <a:buNone/>
            </a:pPr>
            <a:r>
              <a:rPr lang="en-TR" dirty="0"/>
              <a:t>Composed of many SoC component </a:t>
            </a:r>
            <a:r>
              <a:rPr lang="en-TR" dirty="0">
                <a:solidFill>
                  <a:schemeClr val="bg2">
                    <a:lumMod val="50000"/>
                  </a:schemeClr>
                </a:solidFill>
              </a:rPr>
              <a:t>generators</a:t>
            </a:r>
          </a:p>
          <a:p>
            <a:r>
              <a:rPr lang="en-TR" sz="2200" dirty="0">
                <a:solidFill>
                  <a:schemeClr val="bg2">
                    <a:lumMod val="50000"/>
                  </a:schemeClr>
                </a:solidFill>
              </a:rPr>
              <a:t>Generator:</a:t>
            </a:r>
            <a:r>
              <a:rPr lang="en-TR" sz="2200" dirty="0"/>
              <a:t> Chisel/Scala code that builds hardware</a:t>
            </a:r>
            <a:r>
              <a:rPr lang="en-TR" dirty="0"/>
              <a:t> </a:t>
            </a:r>
          </a:p>
          <a:p>
            <a:pPr marL="0" indent="0">
              <a:buNone/>
            </a:pPr>
            <a:endParaRPr lang="en-TR" dirty="0"/>
          </a:p>
          <a:p>
            <a:pPr marL="0" indent="0">
              <a:buNone/>
            </a:pPr>
            <a:endParaRPr lang="en-TR" dirty="0"/>
          </a:p>
          <a:p>
            <a:pPr marL="0" indent="0">
              <a:buNone/>
            </a:pPr>
            <a:endParaRPr lang="en-TR" dirty="0"/>
          </a:p>
          <a:p>
            <a:pPr marL="0" indent="0">
              <a:buNone/>
            </a:pPr>
            <a:br>
              <a:rPr lang="en-TR" dirty="0"/>
            </a:br>
            <a:br>
              <a:rPr lang="en-TR" dirty="0"/>
            </a:br>
            <a:endParaRPr lang="en-TR" sz="4000" dirty="0"/>
          </a:p>
          <a:p>
            <a:pPr marL="0" indent="0">
              <a:buNone/>
            </a:pPr>
            <a:r>
              <a:rPr lang="en-TR" dirty="0"/>
              <a:t>Outputs </a:t>
            </a:r>
            <a:r>
              <a:rPr lang="en-TR" dirty="0">
                <a:solidFill>
                  <a:schemeClr val="bg2">
                    <a:lumMod val="50000"/>
                  </a:schemeClr>
                </a:solidFill>
              </a:rPr>
              <a:t>synthesizable</a:t>
            </a:r>
            <a:r>
              <a:rPr lang="en-TR" dirty="0"/>
              <a:t> </a:t>
            </a:r>
            <a:r>
              <a:rPr lang="en-TR" dirty="0">
                <a:solidFill>
                  <a:schemeClr val="bg2">
                    <a:lumMod val="50000"/>
                  </a:schemeClr>
                </a:solidFill>
              </a:rPr>
              <a:t>Verilog</a:t>
            </a:r>
            <a:r>
              <a:rPr lang="en-TR" dirty="0"/>
              <a:t> RTL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5CCA1C55-83AA-444B-9D7B-185996C849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40277" y="3074004"/>
            <a:ext cx="3009900" cy="952500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99B94674-0DDD-154D-A323-C37F3B5B3E3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59277" y="4033459"/>
            <a:ext cx="3771900" cy="1054100"/>
          </a:xfrm>
          <a:prstGeom prst="rect">
            <a:avLst/>
          </a:prstGeom>
        </p:spPr>
      </p:pic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83283765-39BA-AF49-828F-B9CB3C214416}"/>
              </a:ext>
            </a:extLst>
          </p:cNvPr>
          <p:cNvSpPr/>
          <p:nvPr/>
        </p:nvSpPr>
        <p:spPr>
          <a:xfrm>
            <a:off x="5588955" y="3222575"/>
            <a:ext cx="2528109" cy="1921429"/>
          </a:xfrm>
          <a:prstGeom prst="roundRect">
            <a:avLst/>
          </a:prstGeom>
          <a:solidFill>
            <a:srgbClr val="FCF4DF"/>
          </a:solidFill>
          <a:ln w="76200">
            <a:solidFill>
              <a:srgbClr val="F5D275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TR" sz="2000" b="1" dirty="0">
                <a:solidFill>
                  <a:sysClr val="windowText" lastClr="000000"/>
                </a:solidFill>
              </a:rPr>
              <a:t>Core Parameters</a:t>
            </a:r>
          </a:p>
          <a:p>
            <a:endParaRPr lang="en-TR" sz="800" b="1" dirty="0">
              <a:solidFill>
                <a:sysClr val="windowText" lastClr="000000"/>
              </a:solidFill>
            </a:endParaRPr>
          </a:p>
          <a:p>
            <a:endParaRPr lang="en-TR" sz="700" b="1" dirty="0">
              <a:solidFill>
                <a:sysClr val="windowText" lastClr="00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TR" dirty="0">
                <a:solidFill>
                  <a:sysClr val="windowText" lastClr="000000"/>
                </a:solidFill>
              </a:rPr>
              <a:t>Enable VM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TR" dirty="0">
                <a:solidFill>
                  <a:sysClr val="windowText" lastClr="000000"/>
                </a:solidFill>
              </a:rPr>
              <a:t>Use ISA Extensions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TR" dirty="0">
                <a:solidFill>
                  <a:sysClr val="windowText" lastClr="000000"/>
                </a:solidFill>
              </a:rPr>
              <a:t>Generate muldiv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TR" dirty="0">
                <a:solidFill>
                  <a:sysClr val="windowText" lastClr="000000"/>
                </a:solidFill>
              </a:rPr>
              <a:t>Generate FPU</a:t>
            </a:r>
          </a:p>
          <a:p>
            <a:endParaRPr lang="en-TR" b="1" dirty="0">
              <a:solidFill>
                <a:sysClr val="windowText" lastClr="000000"/>
              </a:solidFill>
            </a:endParaRPr>
          </a:p>
        </p:txBody>
      </p:sp>
      <p:cxnSp>
        <p:nvCxnSpPr>
          <p:cNvPr id="14" name="Elbow Connector 13">
            <a:extLst>
              <a:ext uri="{FF2B5EF4-FFF2-40B4-BE49-F238E27FC236}">
                <a16:creationId xmlns:a16="http://schemas.microsoft.com/office/drawing/2014/main" id="{D44062B5-E5AD-2140-BAE8-AA6FC4364EDB}"/>
              </a:ext>
            </a:extLst>
          </p:cNvPr>
          <p:cNvCxnSpPr/>
          <p:nvPr/>
        </p:nvCxnSpPr>
        <p:spPr>
          <a:xfrm>
            <a:off x="4150177" y="3550254"/>
            <a:ext cx="1438778" cy="633035"/>
          </a:xfrm>
          <a:prstGeom prst="bentConnector3">
            <a:avLst/>
          </a:prstGeom>
          <a:ln w="38100">
            <a:solidFill>
              <a:srgbClr val="F5D27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855F771-1E70-6B41-AC26-BEA8E42970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D2B53-EDAE-4B41-B849-8916FA40BCB6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0229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B3B15FF8-0F37-416C-ABBC-F1B63B2EA8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Outline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14DF8C77-8C2B-4BE9-A950-B8EE787AD0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5488" y="1143000"/>
            <a:ext cx="8815517" cy="5247485"/>
          </a:xfrm>
        </p:spPr>
        <p:txBody>
          <a:bodyPr>
            <a:normAutofit fontScale="77500" lnSpcReduction="20000"/>
          </a:bodyPr>
          <a:lstStyle/>
          <a:p>
            <a:pPr algn="just">
              <a:lnSpc>
                <a:spcPct val="100000"/>
              </a:lnSpc>
              <a:spcAft>
                <a:spcPts val="1200"/>
              </a:spcAft>
            </a:pPr>
            <a:r>
              <a:rPr lang="en-US" sz="3500" dirty="0">
                <a:solidFill>
                  <a:schemeClr val="bg1">
                    <a:lumMod val="50000"/>
                  </a:schemeClr>
                </a:solidFill>
              </a:rPr>
              <a:t>Background</a:t>
            </a:r>
          </a:p>
          <a:p>
            <a:pPr marL="514800" lvl="1" algn="just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800" dirty="0">
                <a:solidFill>
                  <a:schemeClr val="bg1">
                    <a:lumMod val="50000"/>
                  </a:schemeClr>
                </a:solidFill>
              </a:rPr>
              <a:t>DRAM Organization</a:t>
            </a:r>
          </a:p>
          <a:p>
            <a:pPr marL="514800" lvl="1" algn="just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800" dirty="0">
                <a:solidFill>
                  <a:schemeClr val="bg1">
                    <a:lumMod val="50000"/>
                  </a:schemeClr>
                </a:solidFill>
              </a:rPr>
              <a:t>Processing-using-Memory</a:t>
            </a:r>
          </a:p>
          <a:p>
            <a:pPr marL="514800" lvl="1" algn="just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800" dirty="0">
                <a:solidFill>
                  <a:schemeClr val="bg1">
                    <a:lumMod val="50000"/>
                  </a:schemeClr>
                </a:solidFill>
              </a:rPr>
              <a:t>Rocket Chip SoC Generator</a:t>
            </a:r>
          </a:p>
          <a:p>
            <a:pPr algn="just">
              <a:lnSpc>
                <a:spcPct val="100000"/>
              </a:lnSpc>
              <a:spcAft>
                <a:spcPts val="1200"/>
              </a:spcAft>
            </a:pPr>
            <a:r>
              <a:rPr lang="en-US" sz="3500" b="1" dirty="0"/>
              <a:t>Overview of </a:t>
            </a:r>
            <a:r>
              <a:rPr lang="en-US" sz="3500" b="1" dirty="0" err="1"/>
              <a:t>PiDRAM</a:t>
            </a:r>
            <a:endParaRPr lang="en-US" sz="3500" b="1" dirty="0"/>
          </a:p>
          <a:p>
            <a:pPr lvl="1" algn="just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800" b="1" dirty="0"/>
              <a:t>Hardware &amp; Software Components</a:t>
            </a:r>
          </a:p>
          <a:p>
            <a:pPr lvl="1" algn="just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800" b="1" dirty="0"/>
              <a:t>Prototype</a:t>
            </a:r>
          </a:p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en-US" sz="3500" dirty="0"/>
              <a:t>Case Study #1 – </a:t>
            </a:r>
            <a:r>
              <a:rPr lang="en-US" sz="3500" dirty="0" err="1"/>
              <a:t>RowClone</a:t>
            </a:r>
            <a:endParaRPr lang="en-US" sz="3500" dirty="0"/>
          </a:p>
          <a:p>
            <a:pPr lvl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800" dirty="0"/>
              <a:t>Challenges</a:t>
            </a:r>
          </a:p>
          <a:p>
            <a:pPr lvl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800" dirty="0"/>
              <a:t>Allocation Mechanism</a:t>
            </a:r>
          </a:p>
          <a:p>
            <a:pPr lvl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800" dirty="0"/>
              <a:t>Memory Coherence</a:t>
            </a:r>
          </a:p>
          <a:p>
            <a:pPr lvl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800" dirty="0"/>
              <a:t>Evaluation</a:t>
            </a:r>
          </a:p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en-US" sz="3500" dirty="0"/>
              <a:t>Installing and Using </a:t>
            </a:r>
            <a:r>
              <a:rPr lang="en-US" sz="3500" dirty="0" err="1"/>
              <a:t>PiDRAM</a:t>
            </a:r>
            <a:endParaRPr lang="en-US" sz="3500" dirty="0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A449A87F-514E-453A-ADCF-564E108C43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D2B53-EDAE-4B41-B849-8916FA40BCB6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550301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757D55-1C66-9B4C-9EFC-9A639630EF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TR" dirty="0"/>
              <a:t>PiDRAM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ED2316-E1D9-2448-9F45-8023A37562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TR" b="1" dirty="0">
                <a:solidFill>
                  <a:srgbClr val="FFC000"/>
                </a:solidFill>
              </a:rPr>
              <a:t>Goal:</a:t>
            </a:r>
            <a:r>
              <a:rPr lang="en-TR" dirty="0"/>
              <a:t> </a:t>
            </a:r>
            <a:r>
              <a:rPr lang="en-US" dirty="0"/>
              <a:t>Develop a </a:t>
            </a:r>
            <a:r>
              <a:rPr lang="en-US" b="1" dirty="0"/>
              <a:t>flexible </a:t>
            </a:r>
            <a:r>
              <a:rPr lang="en-US" dirty="0"/>
              <a:t>platform to explore </a:t>
            </a:r>
            <a:br>
              <a:rPr lang="en-US" dirty="0"/>
            </a:br>
            <a:r>
              <a:rPr lang="en-US" b="1" dirty="0"/>
              <a:t>end-to-end </a:t>
            </a:r>
            <a:r>
              <a:rPr lang="en-US" dirty="0"/>
              <a:t>implementations of </a:t>
            </a:r>
            <a:r>
              <a:rPr lang="en-US" dirty="0" err="1"/>
              <a:t>PuM</a:t>
            </a:r>
            <a:r>
              <a:rPr lang="en-US" dirty="0"/>
              <a:t> techniques</a:t>
            </a:r>
          </a:p>
          <a:p>
            <a:r>
              <a:rPr lang="en-TR" dirty="0"/>
              <a:t>Enable rapid integration via key components</a:t>
            </a:r>
          </a:p>
          <a:p>
            <a:endParaRPr lang="en-TR" dirty="0"/>
          </a:p>
          <a:p>
            <a:pPr marL="0" indent="0">
              <a:buNone/>
            </a:pPr>
            <a:endParaRPr lang="en-T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9B7FFF-0769-864A-9B8F-4C5B36689B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D2B53-EDAE-4B41-B849-8916FA40BCB6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02470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757D55-1C66-9B4C-9EFC-9A639630EF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TR" dirty="0"/>
              <a:t>PiDRAM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ED2316-E1D9-2448-9F45-8023A37562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TR" b="1" dirty="0">
                <a:solidFill>
                  <a:srgbClr val="FFC000"/>
                </a:solidFill>
              </a:rPr>
              <a:t>Goal:</a:t>
            </a:r>
            <a:r>
              <a:rPr lang="en-TR" dirty="0"/>
              <a:t> </a:t>
            </a:r>
            <a:r>
              <a:rPr lang="en-US" dirty="0"/>
              <a:t>Develop a </a:t>
            </a:r>
            <a:r>
              <a:rPr lang="en-US" b="1" dirty="0"/>
              <a:t>flexible </a:t>
            </a:r>
            <a:r>
              <a:rPr lang="en-US" dirty="0"/>
              <a:t>platform to explore </a:t>
            </a:r>
            <a:br>
              <a:rPr lang="en-US" dirty="0"/>
            </a:br>
            <a:r>
              <a:rPr lang="en-US" b="1" dirty="0"/>
              <a:t>end-to-end </a:t>
            </a:r>
            <a:r>
              <a:rPr lang="en-US" dirty="0"/>
              <a:t>implementations of </a:t>
            </a:r>
            <a:r>
              <a:rPr lang="en-US" dirty="0" err="1"/>
              <a:t>PuM</a:t>
            </a:r>
            <a:r>
              <a:rPr lang="en-US" dirty="0"/>
              <a:t> techniques</a:t>
            </a:r>
          </a:p>
          <a:p>
            <a:r>
              <a:rPr lang="en-TR" dirty="0"/>
              <a:t>Enable rapid integration via key components</a:t>
            </a:r>
          </a:p>
          <a:p>
            <a:endParaRPr lang="en-TR" dirty="0"/>
          </a:p>
          <a:p>
            <a:pPr marL="0" indent="0">
              <a:buNone/>
            </a:pPr>
            <a:endParaRPr lang="en-T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9B7FFF-0769-864A-9B8F-4C5B36689B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D2B53-EDAE-4B41-B849-8916FA40BCB6}" type="slidenum">
              <a:rPr lang="en-US" smtClean="0"/>
              <a:pPr/>
              <a:t>26</a:t>
            </a:fld>
            <a:endParaRPr lang="en-US"/>
          </a:p>
        </p:txBody>
      </p:sp>
      <p:pic>
        <p:nvPicPr>
          <p:cNvPr id="7" name="Picture 6" descr="Circuit board">
            <a:extLst>
              <a:ext uri="{FF2B5EF4-FFF2-40B4-BE49-F238E27FC236}">
                <a16:creationId xmlns:a16="http://schemas.microsoft.com/office/drawing/2014/main" id="{5BD462D6-9150-C545-958C-B7401DCCBA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7179" y="3131956"/>
            <a:ext cx="1882756" cy="1255784"/>
          </a:xfrm>
          <a:prstGeom prst="rect">
            <a:avLst/>
          </a:prstGeom>
        </p:spPr>
      </p:pic>
      <p:pic>
        <p:nvPicPr>
          <p:cNvPr id="11" name="Graphic 10" descr="Programmer female with solid fill">
            <a:extLst>
              <a:ext uri="{FF2B5EF4-FFF2-40B4-BE49-F238E27FC236}">
                <a16:creationId xmlns:a16="http://schemas.microsoft.com/office/drawing/2014/main" id="{9FE23AD8-4B30-BE40-AC4E-03499AF21C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794185" y="3078096"/>
            <a:ext cx="1255784" cy="125578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F5B6B61-2358-F441-9AF1-F5C5228D31B3}"/>
              </a:ext>
            </a:extLst>
          </p:cNvPr>
          <p:cNvSpPr txBox="1"/>
          <p:nvPr/>
        </p:nvSpPr>
        <p:spPr>
          <a:xfrm>
            <a:off x="1220744" y="2570095"/>
            <a:ext cx="2387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TR" sz="2800" b="1" dirty="0">
                <a:latin typeface="Trebuchet MS" panose="020B0703020202090204" pitchFamily="34" charset="0"/>
              </a:rPr>
              <a:t>Hardware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39B13EA-E806-B948-B4AF-B5C166F1A2AB}"/>
              </a:ext>
            </a:extLst>
          </p:cNvPr>
          <p:cNvSpPr txBox="1"/>
          <p:nvPr/>
        </p:nvSpPr>
        <p:spPr>
          <a:xfrm>
            <a:off x="5228277" y="2554876"/>
            <a:ext cx="2387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TR" sz="2800" b="1" dirty="0">
                <a:latin typeface="Trebuchet MS" panose="020B0703020202090204" pitchFamily="34" charset="0"/>
              </a:rPr>
              <a:t>Software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CE5AFB0-739E-6540-B2A7-4EF18A4F804C}"/>
              </a:ext>
            </a:extLst>
          </p:cNvPr>
          <p:cNvSpPr txBox="1"/>
          <p:nvPr/>
        </p:nvSpPr>
        <p:spPr>
          <a:xfrm>
            <a:off x="650788" y="4441601"/>
            <a:ext cx="35275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TR" sz="2400" dirty="0">
                <a:latin typeface="Trebuchet MS" panose="020B0703020202090204" pitchFamily="34" charset="0"/>
              </a:rPr>
              <a:t>Easy-to-extend </a:t>
            </a:r>
            <a:br>
              <a:rPr lang="en-TR" sz="2400" dirty="0">
                <a:latin typeface="Trebuchet MS" panose="020B0703020202090204" pitchFamily="34" charset="0"/>
              </a:rPr>
            </a:br>
            <a:r>
              <a:rPr lang="en-TR" sz="2400" dirty="0">
                <a:latin typeface="Trebuchet MS" panose="020B0703020202090204" pitchFamily="34" charset="0"/>
              </a:rPr>
              <a:t>Memory Controller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4E8EDC1-CFA8-E341-881A-5D55550D806F}"/>
              </a:ext>
            </a:extLst>
          </p:cNvPr>
          <p:cNvSpPr txBox="1"/>
          <p:nvPr/>
        </p:nvSpPr>
        <p:spPr>
          <a:xfrm>
            <a:off x="650788" y="5272598"/>
            <a:ext cx="35275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TR" sz="2400" dirty="0">
                <a:latin typeface="Trebuchet MS" panose="020B0703020202090204" pitchFamily="34" charset="0"/>
              </a:rPr>
              <a:t>ISA-transparent</a:t>
            </a:r>
            <a:br>
              <a:rPr lang="en-TR" sz="2400" dirty="0">
                <a:latin typeface="Trebuchet MS" panose="020B0703020202090204" pitchFamily="34" charset="0"/>
              </a:rPr>
            </a:br>
            <a:r>
              <a:rPr lang="en-TR" sz="2400" dirty="0">
                <a:latin typeface="Trebuchet MS" panose="020B0703020202090204" pitchFamily="34" charset="0"/>
              </a:rPr>
              <a:t>PuM Controller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D83DB719-D037-6F45-8D35-C20AA008B178}"/>
              </a:ext>
            </a:extLst>
          </p:cNvPr>
          <p:cNvSpPr/>
          <p:nvPr/>
        </p:nvSpPr>
        <p:spPr>
          <a:xfrm>
            <a:off x="650788" y="4655146"/>
            <a:ext cx="360000" cy="360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TR" sz="2400" b="1" dirty="0">
                <a:solidFill>
                  <a:schemeClr val="bg1"/>
                </a:solidFill>
                <a:latin typeface="Trebuchet MS" panose="020B0703020202090204" pitchFamily="34" charset="0"/>
              </a:rPr>
              <a:t>1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B223949-C14D-0E45-BB14-FAE60901A8DC}"/>
              </a:ext>
            </a:extLst>
          </p:cNvPr>
          <p:cNvSpPr/>
          <p:nvPr/>
        </p:nvSpPr>
        <p:spPr>
          <a:xfrm>
            <a:off x="650788" y="5461430"/>
            <a:ext cx="360000" cy="360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TR" sz="2400" b="1" dirty="0">
                <a:solidFill>
                  <a:schemeClr val="bg1"/>
                </a:solidFill>
                <a:latin typeface="Trebuchet MS" panose="020B0703020202090204" pitchFamily="34" charset="0"/>
              </a:rPr>
              <a:t>2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C0565E5F-E174-D545-AAA8-174F7114BB10}"/>
              </a:ext>
            </a:extLst>
          </p:cNvPr>
          <p:cNvSpPr/>
          <p:nvPr/>
        </p:nvSpPr>
        <p:spPr>
          <a:xfrm>
            <a:off x="4625269" y="4677099"/>
            <a:ext cx="360000" cy="360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TR" sz="2400" b="1" dirty="0">
                <a:solidFill>
                  <a:schemeClr val="bg1"/>
                </a:solidFill>
                <a:latin typeface="Trebuchet MS" panose="020B0703020202090204" pitchFamily="34" charset="0"/>
              </a:rPr>
              <a:t>1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3EAFD182-1B63-1148-B999-EBFA9ED3CA08}"/>
              </a:ext>
            </a:extLst>
          </p:cNvPr>
          <p:cNvSpPr/>
          <p:nvPr/>
        </p:nvSpPr>
        <p:spPr>
          <a:xfrm>
            <a:off x="4625269" y="5461430"/>
            <a:ext cx="360000" cy="360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TR" sz="2400" b="1" dirty="0">
                <a:solidFill>
                  <a:schemeClr val="bg1"/>
                </a:solidFill>
                <a:latin typeface="Trebuchet MS" panose="020B0703020202090204" pitchFamily="34" charset="0"/>
              </a:rPr>
              <a:t>2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64C35C6-6497-6F47-8A91-B19553F7ED72}"/>
              </a:ext>
            </a:extLst>
          </p:cNvPr>
          <p:cNvSpPr txBox="1"/>
          <p:nvPr/>
        </p:nvSpPr>
        <p:spPr>
          <a:xfrm>
            <a:off x="5070106" y="4459787"/>
            <a:ext cx="27069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TR" sz="2400" dirty="0">
                <a:latin typeface="Trebuchet MS" panose="020B0703020202090204" pitchFamily="34" charset="0"/>
              </a:rPr>
              <a:t>Extensible</a:t>
            </a:r>
            <a:br>
              <a:rPr lang="en-TR" sz="2400" dirty="0">
                <a:latin typeface="Trebuchet MS" panose="020B0703020202090204" pitchFamily="34" charset="0"/>
              </a:rPr>
            </a:br>
            <a:r>
              <a:rPr lang="en-TR" sz="2400" dirty="0">
                <a:latin typeface="Trebuchet MS" panose="020B0703020202090204" pitchFamily="34" charset="0"/>
              </a:rPr>
              <a:t>Software Library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8B820B8-7F39-4E46-AA41-1C3029FD4E34}"/>
              </a:ext>
            </a:extLst>
          </p:cNvPr>
          <p:cNvSpPr txBox="1"/>
          <p:nvPr/>
        </p:nvSpPr>
        <p:spPr>
          <a:xfrm>
            <a:off x="4963602" y="5270832"/>
            <a:ext cx="29169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TR" sz="2400" dirty="0">
                <a:latin typeface="Trebuchet MS" panose="020B0703020202090204" pitchFamily="34" charset="0"/>
              </a:rPr>
              <a:t>Custom </a:t>
            </a:r>
            <a:br>
              <a:rPr lang="en-TR" sz="2400" dirty="0">
                <a:latin typeface="Trebuchet MS" panose="020B0703020202090204" pitchFamily="34" charset="0"/>
              </a:rPr>
            </a:br>
            <a:r>
              <a:rPr lang="en-TR" sz="2400" dirty="0">
                <a:latin typeface="Trebuchet MS" panose="020B0703020202090204" pitchFamily="34" charset="0"/>
              </a:rPr>
              <a:t>Supervisor Software</a:t>
            </a:r>
          </a:p>
        </p:txBody>
      </p:sp>
    </p:spTree>
    <p:extLst>
      <p:ext uri="{BB962C8B-B14F-4D97-AF65-F5344CB8AC3E}">
        <p14:creationId xmlns:p14="http://schemas.microsoft.com/office/powerpoint/2010/main" val="390199669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579BCF-083F-224A-B11C-A60D75508A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TR" dirty="0"/>
              <a:t>PiDRAM: Memory Controller (I)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CDF966-D1D6-A24D-856C-24CCF330BE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5488" y="1155700"/>
            <a:ext cx="8815517" cy="5234785"/>
          </a:xfrm>
        </p:spPr>
        <p:txBody>
          <a:bodyPr/>
          <a:lstStyle/>
          <a:p>
            <a:pPr marL="0" indent="0">
              <a:buNone/>
            </a:pPr>
            <a:endParaRPr lang="en-TR" sz="3400" b="1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US" dirty="0"/>
              <a:t>Current real </a:t>
            </a:r>
            <a:r>
              <a:rPr lang="en-US" dirty="0" err="1"/>
              <a:t>PuM</a:t>
            </a:r>
            <a:r>
              <a:rPr lang="en-US" dirty="0"/>
              <a:t> techniques </a:t>
            </a:r>
            <a:r>
              <a:rPr lang="en-US" b="1" dirty="0"/>
              <a:t>require</a:t>
            </a:r>
            <a:r>
              <a:rPr lang="en-US" dirty="0"/>
              <a:t> issuing </a:t>
            </a:r>
            <a:br>
              <a:rPr lang="en-US" dirty="0"/>
            </a:br>
            <a:r>
              <a:rPr lang="en-US" dirty="0"/>
              <a:t>DRAM command sequences with </a:t>
            </a:r>
            <a:r>
              <a:rPr lang="en-US" b="1" dirty="0">
                <a:solidFill>
                  <a:srgbClr val="C00000"/>
                </a:solidFill>
              </a:rPr>
              <a:t>violated</a:t>
            </a:r>
            <a:r>
              <a:rPr lang="en-US" dirty="0"/>
              <a:t> timings</a:t>
            </a:r>
          </a:p>
          <a:p>
            <a:pPr marL="0" indent="0">
              <a:buNone/>
            </a:pPr>
            <a:endParaRPr lang="en-US" sz="1600" dirty="0"/>
          </a:p>
          <a:p>
            <a:r>
              <a:rPr lang="en-TR" dirty="0"/>
              <a:t>Extensible memory controller facilitates</a:t>
            </a:r>
            <a:br>
              <a:rPr lang="en-TR" dirty="0"/>
            </a:br>
            <a:r>
              <a:rPr lang="en-TR" dirty="0"/>
              <a:t>implementation of such DRAM command sequences</a:t>
            </a:r>
            <a:br>
              <a:rPr lang="en-TR" dirty="0"/>
            </a:br>
            <a:r>
              <a:rPr lang="en-TR" dirty="0"/>
              <a:t>through modular design</a:t>
            </a:r>
          </a:p>
          <a:p>
            <a:pPr marL="0" indent="0">
              <a:buNone/>
            </a:pPr>
            <a:endParaRPr lang="en-TR" sz="1400" dirty="0"/>
          </a:p>
          <a:p>
            <a:r>
              <a:rPr lang="en-TR" dirty="0"/>
              <a:t>New command sequences require only </a:t>
            </a:r>
            <a:br>
              <a:rPr lang="en-TR" dirty="0"/>
            </a:br>
            <a:r>
              <a:rPr lang="en-TR" dirty="0"/>
              <a:t>designing new state machines</a:t>
            </a:r>
          </a:p>
          <a:p>
            <a:pPr marL="0" indent="0">
              <a:buNone/>
            </a:pPr>
            <a:endParaRPr lang="en-T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ECAF9C-3438-2249-8DFF-AFCE1AA147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D2B53-EDAE-4B41-B849-8916FA40BCB6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690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579BCF-083F-224A-B11C-A60D75508A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TR" dirty="0"/>
              <a:t>PiDRAM: Memory Controller (II)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CDF966-D1D6-A24D-856C-24CCF330BE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TR" dirty="0"/>
              <a:t>Memory controller employs three submodules</a:t>
            </a:r>
            <a:br>
              <a:rPr lang="en-TR" dirty="0"/>
            </a:br>
            <a:r>
              <a:rPr lang="en-TR" dirty="0"/>
              <a:t>to further ease developer effort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ECAF9C-3438-2249-8DFF-AFCE1AA147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D2B53-EDAE-4B41-B849-8916FA40BCB6}" type="slidenum">
              <a:rPr lang="en-US" smtClean="0"/>
              <a:pPr/>
              <a:t>28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12CC4EB-6EFD-C342-BD0A-7F35C147EB4A}"/>
              </a:ext>
            </a:extLst>
          </p:cNvPr>
          <p:cNvSpPr txBox="1"/>
          <p:nvPr/>
        </p:nvSpPr>
        <p:spPr>
          <a:xfrm>
            <a:off x="698981" y="2451100"/>
            <a:ext cx="81704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TR" sz="2400" b="1" dirty="0">
                <a:solidFill>
                  <a:srgbClr val="0070C0"/>
                </a:solidFill>
                <a:latin typeface="Trebuchet MS" panose="020B0703020202090204" pitchFamily="34" charset="0"/>
              </a:rPr>
              <a:t>Periodic Operations Module (PerOps Module):</a:t>
            </a:r>
            <a:r>
              <a:rPr lang="en-TR" sz="2400" dirty="0">
                <a:latin typeface="Trebuchet MS" panose="020B0703020202090204" pitchFamily="34" charset="0"/>
              </a:rPr>
              <a:t> </a:t>
            </a:r>
            <a:br>
              <a:rPr lang="en-TR" sz="2400" dirty="0">
                <a:latin typeface="Trebuchet MS" panose="020B0703020202090204" pitchFamily="34" charset="0"/>
              </a:rPr>
            </a:br>
            <a:r>
              <a:rPr lang="en-TR" sz="2400" dirty="0">
                <a:latin typeface="Trebuchet MS" panose="020B0703020202090204" pitchFamily="34" charset="0"/>
              </a:rPr>
              <a:t>DRAM periodic refresh and bus maintenance operations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36413A5F-28AD-B148-B917-45EF76105DDD}"/>
              </a:ext>
            </a:extLst>
          </p:cNvPr>
          <p:cNvSpPr/>
          <p:nvPr/>
        </p:nvSpPr>
        <p:spPr>
          <a:xfrm>
            <a:off x="338981" y="2616200"/>
            <a:ext cx="360000" cy="360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TR" sz="2400" b="1" dirty="0">
                <a:solidFill>
                  <a:schemeClr val="bg1"/>
                </a:solidFill>
                <a:latin typeface="Trebuchet MS" panose="020B0703020202090204" pitchFamily="34" charset="0"/>
              </a:rPr>
              <a:t>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95137D8-2ACB-4847-8A30-D022DEAF457F}"/>
              </a:ext>
            </a:extLst>
          </p:cNvPr>
          <p:cNvSpPr txBox="1"/>
          <p:nvPr/>
        </p:nvSpPr>
        <p:spPr>
          <a:xfrm>
            <a:off x="698981" y="3540240"/>
            <a:ext cx="81704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TR" sz="2400" b="1" dirty="0">
                <a:solidFill>
                  <a:srgbClr val="0070C0"/>
                </a:solidFill>
                <a:latin typeface="Trebuchet MS" panose="020B0703020202090204" pitchFamily="34" charset="0"/>
              </a:rPr>
              <a:t>Scheduler:</a:t>
            </a:r>
            <a:r>
              <a:rPr lang="en-TR" sz="2400" dirty="0">
                <a:latin typeface="Trebuchet MS" panose="020B0703020202090204" pitchFamily="34" charset="0"/>
              </a:rPr>
              <a:t> DRAM RD/WR operations, open-bank policy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9E7A267B-0D8A-9940-9570-C987A1606C2B}"/>
              </a:ext>
            </a:extLst>
          </p:cNvPr>
          <p:cNvSpPr/>
          <p:nvPr/>
        </p:nvSpPr>
        <p:spPr>
          <a:xfrm>
            <a:off x="338981" y="3591040"/>
            <a:ext cx="360000" cy="360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TR" sz="2400" b="1" dirty="0">
                <a:solidFill>
                  <a:schemeClr val="bg1"/>
                </a:solidFill>
                <a:latin typeface="Trebuchet MS" panose="020B0703020202090204" pitchFamily="34" charset="0"/>
              </a:rPr>
              <a:t>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017DE83-9A3F-F044-8866-A66CDA1334DE}"/>
              </a:ext>
            </a:extLst>
          </p:cNvPr>
          <p:cNvSpPr txBox="1"/>
          <p:nvPr/>
        </p:nvSpPr>
        <p:spPr>
          <a:xfrm>
            <a:off x="698981" y="4195380"/>
            <a:ext cx="81704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TR" sz="2400" b="1" dirty="0">
                <a:solidFill>
                  <a:srgbClr val="0070C0"/>
                </a:solidFill>
                <a:latin typeface="Trebuchet MS" panose="020B0703020202090204" pitchFamily="34" charset="0"/>
              </a:rPr>
              <a:t>Configuration Register File (CRF): </a:t>
            </a:r>
            <a:br>
              <a:rPr lang="en-TR" sz="2400" b="1" dirty="0">
                <a:solidFill>
                  <a:srgbClr val="0070C0"/>
                </a:solidFill>
                <a:latin typeface="Trebuchet MS" panose="020B0703020202090204" pitchFamily="34" charset="0"/>
              </a:rPr>
            </a:br>
            <a:r>
              <a:rPr lang="en-TR" sz="2400" dirty="0">
                <a:latin typeface="Trebuchet MS" panose="020B0703020202090204" pitchFamily="34" charset="0"/>
              </a:rPr>
              <a:t>Store timing information, accessed using LD/ST instructions from the CPU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78B3DE91-9ADF-174F-9156-4FD3DBDABF73}"/>
              </a:ext>
            </a:extLst>
          </p:cNvPr>
          <p:cNvSpPr/>
          <p:nvPr/>
        </p:nvSpPr>
        <p:spPr>
          <a:xfrm>
            <a:off x="338981" y="4385880"/>
            <a:ext cx="360000" cy="360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TR" sz="2400" b="1" dirty="0">
                <a:solidFill>
                  <a:schemeClr val="bg1"/>
                </a:solidFill>
                <a:latin typeface="Trebuchet MS" panose="020B0703020202090204" pitchFamily="34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625907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9" grpId="0"/>
      <p:bldP spid="10" grpId="0" animBg="1"/>
      <p:bldP spid="11" grpId="0"/>
      <p:bldP spid="1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0B3773-BA5B-0943-A747-FDFA7CF6B8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TR" dirty="0"/>
              <a:t>PiDRAM: PuM Controller (I)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39B047-3FE1-2845-B327-5022C579C7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5488" y="922872"/>
            <a:ext cx="8815517" cy="546761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TR" b="1" dirty="0"/>
              <a:t>PuM Operations Controller (POC)</a:t>
            </a:r>
            <a:endParaRPr lang="en-TR" sz="1600" b="1" dirty="0"/>
          </a:p>
          <a:p>
            <a:pPr marL="0" indent="0">
              <a:buNone/>
            </a:pPr>
            <a:br>
              <a:rPr lang="en-TR" sz="1100" b="1" dirty="0"/>
            </a:br>
            <a:r>
              <a:rPr lang="en-TR" dirty="0"/>
              <a:t>Provide ISA-transparent control for PuM operations</a:t>
            </a:r>
          </a:p>
          <a:p>
            <a:r>
              <a:rPr lang="en-TR" dirty="0"/>
              <a:t>Connected as a memory-mapped module</a:t>
            </a:r>
          </a:p>
          <a:p>
            <a:pPr lvl="1"/>
            <a:r>
              <a:rPr lang="en-TR" dirty="0"/>
              <a:t>Hieararchically, resides within the memory controller</a:t>
            </a:r>
          </a:p>
          <a:p>
            <a:r>
              <a:rPr lang="en-TR" dirty="0"/>
              <a:t>Simple Interface: Offload 128-bit instructions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81B48F9-2018-4944-8C29-04BEC75533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D2B53-EDAE-4B41-B849-8916FA40BCB6}" type="slidenum">
              <a:rPr lang="en-US" smtClean="0"/>
              <a:pPr/>
              <a:t>29</a:t>
            </a:fld>
            <a:endParaRPr lang="en-US"/>
          </a:p>
        </p:txBody>
      </p:sp>
      <p:pic>
        <p:nvPicPr>
          <p:cNvPr id="40" name="Graphic 39">
            <a:extLst>
              <a:ext uri="{FF2B5EF4-FFF2-40B4-BE49-F238E27FC236}">
                <a16:creationId xmlns:a16="http://schemas.microsoft.com/office/drawing/2014/main" id="{252B8155-54F1-A24B-B594-72EAB2D7EC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2624" y="3591963"/>
            <a:ext cx="7958752" cy="2687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476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B3B15FF8-0F37-416C-ABBC-F1B63B2EA8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Outline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14DF8C77-8C2B-4BE9-A950-B8EE787AD0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5488" y="1143000"/>
            <a:ext cx="8815517" cy="5247485"/>
          </a:xfrm>
        </p:spPr>
        <p:txBody>
          <a:bodyPr>
            <a:normAutofit fontScale="77500" lnSpcReduction="20000"/>
          </a:bodyPr>
          <a:lstStyle/>
          <a:p>
            <a:pPr algn="just">
              <a:lnSpc>
                <a:spcPct val="100000"/>
              </a:lnSpc>
              <a:spcAft>
                <a:spcPts val="1200"/>
              </a:spcAft>
            </a:pPr>
            <a:r>
              <a:rPr lang="en-US" sz="3500" dirty="0"/>
              <a:t>Background</a:t>
            </a:r>
          </a:p>
          <a:p>
            <a:pPr marL="514800" lvl="1" algn="just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800" dirty="0"/>
              <a:t>DRAM Organization</a:t>
            </a:r>
          </a:p>
          <a:p>
            <a:pPr marL="514800" lvl="1" algn="just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800" dirty="0"/>
              <a:t>Processing-using-Memory</a:t>
            </a:r>
          </a:p>
          <a:p>
            <a:pPr marL="514800" lvl="1" algn="just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800" dirty="0"/>
              <a:t>Rocket Chip SoC Generator</a:t>
            </a:r>
          </a:p>
          <a:p>
            <a:pPr algn="just">
              <a:lnSpc>
                <a:spcPct val="100000"/>
              </a:lnSpc>
              <a:spcAft>
                <a:spcPts val="1200"/>
              </a:spcAft>
            </a:pPr>
            <a:r>
              <a:rPr lang="en-US" sz="3500" dirty="0"/>
              <a:t>Overview of </a:t>
            </a:r>
            <a:r>
              <a:rPr lang="en-US" sz="3500" dirty="0" err="1"/>
              <a:t>PiDRAM</a:t>
            </a:r>
            <a:endParaRPr lang="en-US" sz="3500" dirty="0"/>
          </a:p>
          <a:p>
            <a:pPr lvl="1" algn="just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800" dirty="0"/>
              <a:t>Hardware &amp; Software Components</a:t>
            </a:r>
          </a:p>
          <a:p>
            <a:pPr lvl="1" algn="just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800" dirty="0"/>
              <a:t>Prototype</a:t>
            </a:r>
          </a:p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en-US" sz="3500" dirty="0"/>
              <a:t>Case Study #1 – </a:t>
            </a:r>
            <a:r>
              <a:rPr lang="en-US" sz="3500" dirty="0" err="1"/>
              <a:t>RowClone</a:t>
            </a:r>
            <a:endParaRPr lang="en-US" sz="3500" dirty="0"/>
          </a:p>
          <a:p>
            <a:pPr lvl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800" dirty="0"/>
              <a:t>Challenges</a:t>
            </a:r>
          </a:p>
          <a:p>
            <a:pPr lvl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800" dirty="0"/>
              <a:t>Allocation Mechanism</a:t>
            </a:r>
          </a:p>
          <a:p>
            <a:pPr lvl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800" dirty="0"/>
              <a:t>Memory Coherence</a:t>
            </a:r>
          </a:p>
          <a:p>
            <a:pPr lvl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800" dirty="0"/>
              <a:t>Evaluation</a:t>
            </a:r>
          </a:p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en-US" sz="3500" dirty="0"/>
              <a:t>Installing and Using </a:t>
            </a:r>
            <a:r>
              <a:rPr lang="en-US" sz="3500" dirty="0" err="1"/>
              <a:t>PiDRAM</a:t>
            </a:r>
            <a:endParaRPr lang="en-US" sz="3500" dirty="0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A449A87F-514E-453A-ADCF-564E108C43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D2B53-EDAE-4B41-B849-8916FA40BCB6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687459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0B3773-BA5B-0943-A747-FDFA7CF6B8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TR" dirty="0"/>
              <a:t>PiDRAM: PuM Controller (II)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39B047-3FE1-2845-B327-5022C579C7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5488" y="1127051"/>
            <a:ext cx="8815517" cy="55395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TR" dirty="0"/>
              <a:t>Currently implements five instructions</a:t>
            </a:r>
          </a:p>
          <a:p>
            <a:pPr marL="0" indent="0">
              <a:buNone/>
            </a:pPr>
            <a:endParaRPr lang="en-TR" dirty="0"/>
          </a:p>
          <a:p>
            <a:pPr marL="0" indent="0">
              <a:buNone/>
            </a:pPr>
            <a:endParaRPr lang="en-TR" dirty="0"/>
          </a:p>
          <a:p>
            <a:pPr marL="0" indent="0">
              <a:buNone/>
            </a:pPr>
            <a:endParaRPr lang="en-TR" dirty="0"/>
          </a:p>
          <a:p>
            <a:pPr marL="0" indent="0">
              <a:buNone/>
            </a:pPr>
            <a:endParaRPr lang="en-TR" dirty="0"/>
          </a:p>
          <a:p>
            <a:pPr marL="0" indent="0">
              <a:buNone/>
            </a:pPr>
            <a:endParaRPr lang="en-TR" dirty="0"/>
          </a:p>
          <a:p>
            <a:pPr marL="0" indent="0">
              <a:buNone/>
            </a:pPr>
            <a:endParaRPr lang="en-TR" dirty="0"/>
          </a:p>
          <a:p>
            <a:pPr marL="0" indent="0">
              <a:buNone/>
            </a:pPr>
            <a:endParaRPr lang="en-TR" sz="5400" dirty="0"/>
          </a:p>
          <a:p>
            <a:pPr marL="0" indent="0">
              <a:buNone/>
            </a:pPr>
            <a:r>
              <a:rPr lang="en-TR" dirty="0"/>
              <a:t>Reserved bits for other commands</a:t>
            </a:r>
          </a:p>
          <a:p>
            <a:r>
              <a:rPr lang="en-TR" dirty="0"/>
              <a:t>Instruction size is </a:t>
            </a:r>
            <a:r>
              <a:rPr lang="en-TR" dirty="0">
                <a:solidFill>
                  <a:srgbClr val="2857FF"/>
                </a:solidFill>
              </a:rPr>
              <a:t>configurable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81B48F9-2018-4944-8C29-04BEC75533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D2B53-EDAE-4B41-B849-8916FA40BCB6}" type="slidenum">
              <a:rPr lang="en-US" smtClean="0"/>
              <a:pPr/>
              <a:t>30</a:t>
            </a:fld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96AB46A9-0250-634D-9FEA-64FA110B3A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55587" y="1688846"/>
            <a:ext cx="5208180" cy="348030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8F795A0-268C-9941-8456-9DAD0C99E822}"/>
              </a:ext>
            </a:extLst>
          </p:cNvPr>
          <p:cNvSpPr txBox="1"/>
          <p:nvPr/>
        </p:nvSpPr>
        <p:spPr>
          <a:xfrm>
            <a:off x="874749" y="1681667"/>
            <a:ext cx="24667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TR" sz="2000" dirty="0">
                <a:solidFill>
                  <a:srgbClr val="2857FF"/>
                </a:solidFill>
                <a:latin typeface="Trebuchet MS" panose="020B0703020202090204" pitchFamily="34" charset="0"/>
              </a:rPr>
              <a:t>RowClone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53EAF5F-452A-3747-9A45-4A5E9310B926}"/>
              </a:ext>
            </a:extLst>
          </p:cNvPr>
          <p:cNvSpPr txBox="1"/>
          <p:nvPr/>
        </p:nvSpPr>
        <p:spPr>
          <a:xfrm>
            <a:off x="692893" y="2376168"/>
            <a:ext cx="26486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TR" sz="2000" dirty="0">
                <a:solidFill>
                  <a:srgbClr val="2857FF"/>
                </a:solidFill>
                <a:latin typeface="Trebuchet MS" panose="020B0703020202090204" pitchFamily="34" charset="0"/>
              </a:rPr>
              <a:t>Activation Failure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C9C7D6B-43B6-2346-BBDB-17C0779FDCA2}"/>
              </a:ext>
            </a:extLst>
          </p:cNvPr>
          <p:cNvSpPr txBox="1"/>
          <p:nvPr/>
        </p:nvSpPr>
        <p:spPr>
          <a:xfrm>
            <a:off x="63799" y="3107754"/>
            <a:ext cx="33078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TR" sz="2000" dirty="0">
                <a:solidFill>
                  <a:srgbClr val="2857FF"/>
                </a:solidFill>
                <a:latin typeface="Trebuchet MS" panose="020B0703020202090204" pitchFamily="34" charset="0"/>
              </a:rPr>
              <a:t>Read Random Number (RN)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0BF7A65-5789-764E-A34F-17FCC3C69ECD}"/>
              </a:ext>
            </a:extLst>
          </p:cNvPr>
          <p:cNvSpPr txBox="1"/>
          <p:nvPr/>
        </p:nvSpPr>
        <p:spPr>
          <a:xfrm>
            <a:off x="33674" y="3896832"/>
            <a:ext cx="33078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TR" sz="2000" dirty="0">
                <a:solidFill>
                  <a:srgbClr val="2857FF"/>
                </a:solidFill>
                <a:latin typeface="Trebuchet MS" panose="020B0703020202090204" pitchFamily="34" charset="0"/>
              </a:rPr>
              <a:t>Read RN Buffer Size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B25C852-BF10-F240-AD45-84B329FC8A88}"/>
              </a:ext>
            </a:extLst>
          </p:cNvPr>
          <p:cNvSpPr txBox="1"/>
          <p:nvPr/>
        </p:nvSpPr>
        <p:spPr>
          <a:xfrm>
            <a:off x="33674" y="4591333"/>
            <a:ext cx="3419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TR" sz="2000" dirty="0">
                <a:solidFill>
                  <a:srgbClr val="2857FF"/>
                </a:solidFill>
                <a:latin typeface="Trebuchet MS" panose="020B0703020202090204" pitchFamily="34" charset="0"/>
              </a:rPr>
              <a:t>Write to configuration regs.</a:t>
            </a:r>
          </a:p>
        </p:txBody>
      </p:sp>
    </p:spTree>
    <p:extLst>
      <p:ext uri="{BB962C8B-B14F-4D97-AF65-F5344CB8AC3E}">
        <p14:creationId xmlns:p14="http://schemas.microsoft.com/office/powerpoint/2010/main" val="12063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323E9F-49D5-F748-BBDB-D07C72FC1B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TR" dirty="0"/>
              <a:t>PiDRAM: Software Library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8CAFE1-5CBA-7D4A-9EE3-0FFD275AB9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TR" b="1" dirty="0"/>
              <a:t>Pumolib:</a:t>
            </a:r>
            <a:r>
              <a:rPr lang="en-TR" dirty="0"/>
              <a:t> Expose PuM operations to the user while</a:t>
            </a:r>
            <a:br>
              <a:rPr lang="en-TR" dirty="0"/>
            </a:br>
            <a:r>
              <a:rPr lang="en-TR" dirty="0"/>
              <a:t>abstracting the hardware implementation details</a:t>
            </a:r>
          </a:p>
          <a:p>
            <a:pPr marL="0" indent="0">
              <a:buNone/>
            </a:pPr>
            <a:endParaRPr lang="en-TR" dirty="0"/>
          </a:p>
          <a:p>
            <a:pPr marL="0" indent="0">
              <a:buNone/>
            </a:pPr>
            <a:endParaRPr lang="en-T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F43EF2-34F9-1146-8402-73F0F4FD92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D2B53-EDAE-4B41-B849-8916FA40BCB6}" type="slidenum">
              <a:rPr lang="en-US" smtClean="0"/>
              <a:pPr/>
              <a:t>31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73912A3-167B-C54F-800C-509612FFEA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500" y="2305787"/>
            <a:ext cx="5016500" cy="3530721"/>
          </a:xfrm>
          <a:prstGeom prst="rect">
            <a:avLst/>
          </a:prstGeom>
        </p:spPr>
      </p:pic>
      <p:sp>
        <p:nvSpPr>
          <p:cNvPr id="6" name="Right Brace 5">
            <a:extLst>
              <a:ext uri="{FF2B5EF4-FFF2-40B4-BE49-F238E27FC236}">
                <a16:creationId xmlns:a16="http://schemas.microsoft.com/office/drawing/2014/main" id="{FE27A5E4-8970-084E-87F5-B197065640E3}"/>
              </a:ext>
            </a:extLst>
          </p:cNvPr>
          <p:cNvSpPr/>
          <p:nvPr/>
        </p:nvSpPr>
        <p:spPr>
          <a:xfrm>
            <a:off x="5539635" y="2831578"/>
            <a:ext cx="278704" cy="1625600"/>
          </a:xfrm>
          <a:prstGeom prst="rightBrace">
            <a:avLst>
              <a:gd name="adj1" fmla="val 71254"/>
              <a:gd name="adj2" fmla="val 50000"/>
            </a:avLst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TR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7DA7752-F504-F440-8E7D-B83165480B6F}"/>
              </a:ext>
            </a:extLst>
          </p:cNvPr>
          <p:cNvSpPr txBox="1"/>
          <p:nvPr/>
        </p:nvSpPr>
        <p:spPr>
          <a:xfrm>
            <a:off x="5818339" y="3440430"/>
            <a:ext cx="2687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TR" dirty="0">
                <a:latin typeface="Trebuchet MS" panose="020B0703020202090204" pitchFamily="34" charset="0"/>
              </a:rPr>
              <a:t>Prepare PuM instruction</a:t>
            </a:r>
          </a:p>
        </p:txBody>
      </p:sp>
      <p:sp>
        <p:nvSpPr>
          <p:cNvPr id="10" name="Right Brace 9">
            <a:extLst>
              <a:ext uri="{FF2B5EF4-FFF2-40B4-BE49-F238E27FC236}">
                <a16:creationId xmlns:a16="http://schemas.microsoft.com/office/drawing/2014/main" id="{480C99B0-CE31-7445-B4A3-79FAB58FC827}"/>
              </a:ext>
            </a:extLst>
          </p:cNvPr>
          <p:cNvSpPr/>
          <p:nvPr/>
        </p:nvSpPr>
        <p:spPr>
          <a:xfrm>
            <a:off x="5539635" y="4673246"/>
            <a:ext cx="278704" cy="894177"/>
          </a:xfrm>
          <a:prstGeom prst="rightBrace">
            <a:avLst>
              <a:gd name="adj1" fmla="val 71254"/>
              <a:gd name="adj2" fmla="val 50000"/>
            </a:avLst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TR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5BF6869-5631-EC4C-879A-4BE9411D9ECB}"/>
              </a:ext>
            </a:extLst>
          </p:cNvPr>
          <p:cNvSpPr txBox="1"/>
          <p:nvPr/>
        </p:nvSpPr>
        <p:spPr>
          <a:xfrm>
            <a:off x="5818339" y="4797168"/>
            <a:ext cx="26873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TR" dirty="0">
                <a:latin typeface="Trebuchet MS" panose="020B0703020202090204" pitchFamily="34" charset="0"/>
              </a:rPr>
              <a:t>Offload the instruction and block until ACK’d</a:t>
            </a:r>
          </a:p>
        </p:txBody>
      </p:sp>
    </p:spTree>
    <p:extLst>
      <p:ext uri="{BB962C8B-B14F-4D97-AF65-F5344CB8AC3E}">
        <p14:creationId xmlns:p14="http://schemas.microsoft.com/office/powerpoint/2010/main" val="3451185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10" grpId="0" animBg="1"/>
      <p:bldP spid="1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323E9F-49D5-F748-BBDB-D07C72FC1B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TR" dirty="0"/>
              <a:t>PiDRAM: Custom Supervisor SW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22CB8AE4-5C47-704A-AE9E-D02213B6F7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5488" y="1403287"/>
            <a:ext cx="8815517" cy="4987198"/>
          </a:xfrm>
        </p:spPr>
        <p:txBody>
          <a:bodyPr/>
          <a:lstStyle/>
          <a:p>
            <a:pPr marL="0" indent="0">
              <a:buNone/>
            </a:pPr>
            <a:r>
              <a:rPr lang="en-TR" dirty="0">
                <a:solidFill>
                  <a:srgbClr val="0070C0"/>
                </a:solidFill>
              </a:rPr>
              <a:t>Simple, easy-to-hack </a:t>
            </a:r>
            <a:r>
              <a:rPr lang="en-TR" dirty="0"/>
              <a:t>OS to integrate</a:t>
            </a:r>
            <a:br>
              <a:rPr lang="en-TR" dirty="0"/>
            </a:br>
            <a:r>
              <a:rPr lang="en-TR" dirty="0"/>
              <a:t>PuM techniques end-to-end:</a:t>
            </a:r>
          </a:p>
          <a:p>
            <a:r>
              <a:rPr lang="en-TR" dirty="0"/>
              <a:t>Virtual memory management</a:t>
            </a:r>
          </a:p>
          <a:p>
            <a:r>
              <a:rPr lang="en-TR" dirty="0"/>
              <a:t>Memory allocation</a:t>
            </a:r>
          </a:p>
          <a:p>
            <a:endParaRPr lang="en-TR" dirty="0"/>
          </a:p>
          <a:p>
            <a:pPr marL="0" indent="0">
              <a:buNone/>
            </a:pPr>
            <a:r>
              <a:rPr lang="en-TR" dirty="0"/>
              <a:t>OS based on RISC-V proxy kernel</a:t>
            </a:r>
          </a:p>
          <a:p>
            <a:pPr marL="0" indent="0">
              <a:buNone/>
            </a:pPr>
            <a:endParaRPr lang="en-TR" dirty="0"/>
          </a:p>
          <a:p>
            <a:pPr marL="0" indent="0">
              <a:buNone/>
            </a:pPr>
            <a:r>
              <a:rPr lang="en-TR" b="1" dirty="0"/>
              <a:t>Future work: </a:t>
            </a:r>
            <a:r>
              <a:rPr lang="en-TR" dirty="0"/>
              <a:t>Integrate pumolib into Linux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F43EF2-34F9-1146-8402-73F0F4FD92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D2B53-EDAE-4B41-B849-8916FA40BCB6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7126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25ACE4-53EC-D441-AA89-AFD4D31D70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TR" dirty="0"/>
              <a:t>PiDRAM Workflow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1E3F19-74F6-6244-B70A-5027FCAD45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5488" y="2806354"/>
            <a:ext cx="8815517" cy="358413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TR" sz="2400" b="1" dirty="0"/>
              <a:t>1-</a:t>
            </a:r>
            <a:r>
              <a:rPr lang="en-TR" sz="2400" dirty="0"/>
              <a:t> </a:t>
            </a:r>
            <a:r>
              <a:rPr lang="en-TR" sz="2400" dirty="0">
                <a:solidFill>
                  <a:schemeClr val="accent5"/>
                </a:solidFill>
              </a:rPr>
              <a:t>User application </a:t>
            </a:r>
            <a:r>
              <a:rPr lang="en-TR" sz="2400" dirty="0"/>
              <a:t>interfaces with the OS via </a:t>
            </a:r>
            <a:r>
              <a:rPr lang="en-TR" sz="2400" dirty="0">
                <a:solidFill>
                  <a:schemeClr val="accent5"/>
                </a:solidFill>
              </a:rPr>
              <a:t>system calls</a:t>
            </a:r>
          </a:p>
          <a:p>
            <a:pPr marL="0" indent="0">
              <a:buNone/>
            </a:pPr>
            <a:r>
              <a:rPr lang="en-TR" sz="2400" b="1" dirty="0"/>
              <a:t>2-</a:t>
            </a:r>
            <a:r>
              <a:rPr lang="en-TR" sz="2400" dirty="0"/>
              <a:t> OS uses </a:t>
            </a:r>
            <a:r>
              <a:rPr lang="en-TR" sz="2400" dirty="0">
                <a:solidFill>
                  <a:schemeClr val="accent5"/>
                </a:solidFill>
              </a:rPr>
              <a:t>PuM Operations Library (pumolib)</a:t>
            </a:r>
            <a:r>
              <a:rPr lang="en-TR" sz="2400" dirty="0"/>
              <a:t> to </a:t>
            </a:r>
            <a:r>
              <a:rPr lang="en-TR" sz="2400" dirty="0">
                <a:solidFill>
                  <a:schemeClr val="accent5"/>
                </a:solidFill>
              </a:rPr>
              <a:t>convey operation related information </a:t>
            </a:r>
            <a:r>
              <a:rPr lang="en-TR" sz="2400" dirty="0"/>
              <a:t>to the hardware </a:t>
            </a:r>
            <a:r>
              <a:rPr lang="en-TR" sz="2400" i="1" dirty="0"/>
              <a:t>using</a:t>
            </a:r>
          </a:p>
          <a:p>
            <a:pPr marL="0" indent="0">
              <a:buNone/>
            </a:pPr>
            <a:r>
              <a:rPr lang="en-TR" sz="2400" dirty="0"/>
              <a:t>	</a:t>
            </a:r>
            <a:r>
              <a:rPr lang="en-TR" sz="2400" b="1" dirty="0"/>
              <a:t>3-</a:t>
            </a:r>
            <a:r>
              <a:rPr lang="en-TR" sz="2400" dirty="0"/>
              <a:t> STORE instructions that target the memory 	mapped registers of the </a:t>
            </a:r>
            <a:r>
              <a:rPr lang="en-TR" sz="2400" dirty="0">
                <a:solidFill>
                  <a:schemeClr val="accent5"/>
                </a:solidFill>
              </a:rPr>
              <a:t>PuM Operations Controller (POC)</a:t>
            </a:r>
          </a:p>
          <a:p>
            <a:pPr marL="0" indent="0">
              <a:buNone/>
            </a:pPr>
            <a:r>
              <a:rPr lang="en-TR" sz="2400" b="1" dirty="0"/>
              <a:t>4- </a:t>
            </a:r>
            <a:r>
              <a:rPr lang="en-TR" sz="2400" dirty="0">
                <a:solidFill>
                  <a:schemeClr val="accent5"/>
                </a:solidFill>
              </a:rPr>
              <a:t>POC oversees the execution </a:t>
            </a:r>
            <a:r>
              <a:rPr lang="en-TR" sz="2400" dirty="0"/>
              <a:t>of a PuM operation (e.g., RowClone, bulk bitwise operations)</a:t>
            </a:r>
          </a:p>
          <a:p>
            <a:pPr marL="0" indent="0">
              <a:buNone/>
            </a:pPr>
            <a:r>
              <a:rPr lang="en-TR" sz="2400" b="1" dirty="0"/>
              <a:t>5-</a:t>
            </a:r>
            <a:r>
              <a:rPr lang="en-TR" sz="2400" dirty="0"/>
              <a:t> Scheduler arbitrates between regular (load, store) and PuM operations and issues </a:t>
            </a:r>
            <a:r>
              <a:rPr lang="en-TR" sz="2400" dirty="0">
                <a:solidFill>
                  <a:schemeClr val="accent5"/>
                </a:solidFill>
              </a:rPr>
              <a:t>DRAM commands with custom timings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1ECF6D-0A84-A74B-9895-C24C3B5358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D2B53-EDAE-4B41-B849-8916FA40BCB6}" type="slidenum">
              <a:rPr lang="en-US" smtClean="0"/>
              <a:pPr/>
              <a:t>33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395ED0A-4CC2-8941-9EAC-9D86662954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09943"/>
            <a:ext cx="9144000" cy="1896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6339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Resim 13">
            <a:extLst>
              <a:ext uri="{FF2B5EF4-FFF2-40B4-BE49-F238E27FC236}">
                <a16:creationId xmlns:a16="http://schemas.microsoft.com/office/drawing/2014/main" id="{EA1C89CC-C054-4E01-9430-6FF3E6942F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73" y="1730987"/>
            <a:ext cx="5441127" cy="3969167"/>
          </a:xfrm>
          <a:prstGeom prst="rect">
            <a:avLst/>
          </a:prstGeom>
        </p:spPr>
      </p:pic>
      <p:sp>
        <p:nvSpPr>
          <p:cNvPr id="2" name="Başlık 1">
            <a:extLst>
              <a:ext uri="{FF2B5EF4-FFF2-40B4-BE49-F238E27FC236}">
                <a16:creationId xmlns:a16="http://schemas.microsoft.com/office/drawing/2014/main" id="{B733EA0F-091D-4238-BEC0-9BCD9AF5DC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 err="1"/>
              <a:t>PiDRAM</a:t>
            </a:r>
            <a:r>
              <a:rPr lang="en-US" dirty="0"/>
              <a:t> FPGA Prototype</a:t>
            </a:r>
            <a:endParaRPr lang="tr-TR" dirty="0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D2BF5424-DCAA-4645-B6DE-E70E03B323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D2B53-EDAE-4B41-B849-8916FA40BCB6}" type="slidenum">
              <a:rPr lang="en-US" smtClean="0"/>
              <a:pPr/>
              <a:t>34</a:t>
            </a:fld>
            <a:endParaRPr lang="en-US"/>
          </a:p>
        </p:txBody>
      </p:sp>
      <p:cxnSp>
        <p:nvCxnSpPr>
          <p:cNvPr id="16" name="Düz Bağlayıcı 15">
            <a:extLst>
              <a:ext uri="{FF2B5EF4-FFF2-40B4-BE49-F238E27FC236}">
                <a16:creationId xmlns:a16="http://schemas.microsoft.com/office/drawing/2014/main" id="{E5D5F083-039D-4268-AC0A-B517599D3E4F}"/>
              </a:ext>
            </a:extLst>
          </p:cNvPr>
          <p:cNvCxnSpPr>
            <a:cxnSpLocks/>
          </p:cNvCxnSpPr>
          <p:nvPr/>
        </p:nvCxnSpPr>
        <p:spPr>
          <a:xfrm flipV="1">
            <a:off x="2664541" y="2699309"/>
            <a:ext cx="2936159" cy="796414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Düz Bağlayıcı 16">
            <a:extLst>
              <a:ext uri="{FF2B5EF4-FFF2-40B4-BE49-F238E27FC236}">
                <a16:creationId xmlns:a16="http://schemas.microsoft.com/office/drawing/2014/main" id="{C75F5FEA-4A2D-4148-A71B-45245F82E084}"/>
              </a:ext>
            </a:extLst>
          </p:cNvPr>
          <p:cNvCxnSpPr>
            <a:cxnSpLocks/>
          </p:cNvCxnSpPr>
          <p:nvPr/>
        </p:nvCxnSpPr>
        <p:spPr>
          <a:xfrm>
            <a:off x="2664541" y="3889012"/>
            <a:ext cx="2789559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Metin kutusu 19">
            <a:extLst>
              <a:ext uri="{FF2B5EF4-FFF2-40B4-BE49-F238E27FC236}">
                <a16:creationId xmlns:a16="http://schemas.microsoft.com/office/drawing/2014/main" id="{6C7342A0-A279-4EFA-BA28-D23531C4BA02}"/>
              </a:ext>
            </a:extLst>
          </p:cNvPr>
          <p:cNvSpPr txBox="1"/>
          <p:nvPr/>
        </p:nvSpPr>
        <p:spPr>
          <a:xfrm>
            <a:off x="5454100" y="2699309"/>
            <a:ext cx="41152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en-US" b="1" dirty="0">
                <a:latin typeface="Trebuchet MS" panose="020B0703020202090204" pitchFamily="34" charset="0"/>
                <a:sym typeface="Wingdings" panose="05000000000000000000" pitchFamily="2" charset="2"/>
              </a:rPr>
              <a:t>Single core RISC-V CPU @ 50MHz</a:t>
            </a:r>
          </a:p>
          <a:p>
            <a:r>
              <a:rPr lang="en-US" dirty="0">
                <a:latin typeface="Trebuchet MS" panose="020B0703020202090204" pitchFamily="34" charset="0"/>
                <a:sym typeface="Wingdings" panose="05000000000000000000" pitchFamily="2" charset="2"/>
              </a:rPr>
              <a:t>in-order, single-issue</a:t>
            </a:r>
          </a:p>
          <a:p>
            <a:r>
              <a:rPr lang="en-US" dirty="0">
                <a:latin typeface="Trebuchet MS" panose="020B0703020202090204" pitchFamily="34" charset="0"/>
                <a:sym typeface="Wingdings" panose="05000000000000000000" pitchFamily="2" charset="2"/>
              </a:rPr>
              <a:t>16KB 4-way L1 D$</a:t>
            </a:r>
          </a:p>
          <a:p>
            <a:r>
              <a:rPr lang="en-US" dirty="0">
                <a:latin typeface="Trebuchet MS" panose="020B0703020202090204" pitchFamily="34" charset="0"/>
                <a:sym typeface="Wingdings" panose="05000000000000000000" pitchFamily="2" charset="2"/>
              </a:rPr>
              <a:t>4KB I$</a:t>
            </a:r>
            <a:endParaRPr lang="tr-TR" dirty="0">
              <a:latin typeface="Trebuchet MS" panose="020B070302020209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546500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B3B15FF8-0F37-416C-ABBC-F1B63B2EA8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Outline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14DF8C77-8C2B-4BE9-A950-B8EE787AD0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5488" y="1143000"/>
            <a:ext cx="8815517" cy="5247485"/>
          </a:xfrm>
        </p:spPr>
        <p:txBody>
          <a:bodyPr>
            <a:normAutofit fontScale="77500" lnSpcReduction="20000"/>
          </a:bodyPr>
          <a:lstStyle/>
          <a:p>
            <a:pPr algn="just">
              <a:lnSpc>
                <a:spcPct val="100000"/>
              </a:lnSpc>
              <a:spcAft>
                <a:spcPts val="1200"/>
              </a:spcAft>
            </a:pPr>
            <a:r>
              <a:rPr lang="en-US" sz="3500" dirty="0">
                <a:solidFill>
                  <a:schemeClr val="bg1">
                    <a:lumMod val="50000"/>
                  </a:schemeClr>
                </a:solidFill>
              </a:rPr>
              <a:t>Background</a:t>
            </a:r>
          </a:p>
          <a:p>
            <a:pPr marL="514800" lvl="1" algn="just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800" dirty="0">
                <a:solidFill>
                  <a:schemeClr val="bg1">
                    <a:lumMod val="50000"/>
                  </a:schemeClr>
                </a:solidFill>
              </a:rPr>
              <a:t>DRAM Organization</a:t>
            </a:r>
          </a:p>
          <a:p>
            <a:pPr marL="514800" lvl="1" algn="just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800" dirty="0">
                <a:solidFill>
                  <a:schemeClr val="bg1">
                    <a:lumMod val="50000"/>
                  </a:schemeClr>
                </a:solidFill>
              </a:rPr>
              <a:t>Processing-using-Memory</a:t>
            </a:r>
          </a:p>
          <a:p>
            <a:pPr marL="514800" lvl="1" algn="just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800" dirty="0">
                <a:solidFill>
                  <a:schemeClr val="bg1">
                    <a:lumMod val="50000"/>
                  </a:schemeClr>
                </a:solidFill>
              </a:rPr>
              <a:t>Rocket Chip SoC Generator</a:t>
            </a:r>
          </a:p>
          <a:p>
            <a:pPr algn="just">
              <a:lnSpc>
                <a:spcPct val="100000"/>
              </a:lnSpc>
              <a:spcAft>
                <a:spcPts val="1200"/>
              </a:spcAft>
            </a:pPr>
            <a:r>
              <a:rPr lang="en-US" sz="3500" dirty="0">
                <a:solidFill>
                  <a:schemeClr val="bg1">
                    <a:lumMod val="50000"/>
                  </a:schemeClr>
                </a:solidFill>
              </a:rPr>
              <a:t>Overview of </a:t>
            </a:r>
            <a:r>
              <a:rPr lang="en-US" sz="3500" dirty="0" err="1">
                <a:solidFill>
                  <a:schemeClr val="bg1">
                    <a:lumMod val="50000"/>
                  </a:schemeClr>
                </a:solidFill>
              </a:rPr>
              <a:t>PiDRAM</a:t>
            </a:r>
            <a:endParaRPr lang="en-US" sz="3500" dirty="0">
              <a:solidFill>
                <a:schemeClr val="bg1">
                  <a:lumMod val="50000"/>
                </a:schemeClr>
              </a:solidFill>
            </a:endParaRPr>
          </a:p>
          <a:p>
            <a:pPr lvl="1" algn="just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800" dirty="0">
                <a:solidFill>
                  <a:schemeClr val="bg1">
                    <a:lumMod val="50000"/>
                  </a:schemeClr>
                </a:solidFill>
              </a:rPr>
              <a:t>Hardware &amp; Software Components</a:t>
            </a:r>
          </a:p>
          <a:p>
            <a:pPr lvl="1" algn="just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800" dirty="0">
                <a:solidFill>
                  <a:schemeClr val="bg1">
                    <a:lumMod val="50000"/>
                  </a:schemeClr>
                </a:solidFill>
              </a:rPr>
              <a:t>Prototype</a:t>
            </a:r>
          </a:p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en-US" sz="3500" b="1" dirty="0"/>
              <a:t>Case Study #1 – </a:t>
            </a:r>
            <a:r>
              <a:rPr lang="en-US" sz="3500" b="1" dirty="0" err="1"/>
              <a:t>RowClone</a:t>
            </a:r>
            <a:endParaRPr lang="en-US" sz="3500" b="1" dirty="0"/>
          </a:p>
          <a:p>
            <a:pPr lvl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800" b="1" dirty="0"/>
              <a:t>Challenges</a:t>
            </a:r>
          </a:p>
          <a:p>
            <a:pPr lvl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800" dirty="0"/>
              <a:t>Allocation Mechanism</a:t>
            </a:r>
          </a:p>
          <a:p>
            <a:pPr lvl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800" dirty="0"/>
              <a:t>Memory Coherence</a:t>
            </a:r>
          </a:p>
          <a:p>
            <a:pPr lvl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800" dirty="0"/>
              <a:t>Evaluation</a:t>
            </a:r>
          </a:p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en-US" sz="3500" dirty="0"/>
              <a:t>Installing and Using </a:t>
            </a:r>
            <a:r>
              <a:rPr lang="en-US" sz="3500" dirty="0" err="1"/>
              <a:t>PiDRAM</a:t>
            </a:r>
            <a:endParaRPr lang="en-US" sz="3500" dirty="0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A449A87F-514E-453A-ADCF-564E108C43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D2B53-EDAE-4B41-B849-8916FA40BCB6}" type="slidenum">
              <a:rPr lang="en-US" smtClean="0"/>
              <a:pPr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053465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42FD2472-3DEE-46C0-BEDC-787BFC3385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 err="1"/>
              <a:t>RowClone</a:t>
            </a:r>
            <a:r>
              <a:rPr lang="en-US" dirty="0"/>
              <a:t>-FPM Challenges (I)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FA22A4E7-E0B2-4720-8512-13449879E1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5488" y="1139416"/>
            <a:ext cx="8815517" cy="5251069"/>
          </a:xfrm>
        </p:spPr>
        <p:txBody>
          <a:bodyPr/>
          <a:lstStyle/>
          <a:p>
            <a:pPr marL="0" indent="0" algn="ctr">
              <a:buNone/>
            </a:pPr>
            <a:r>
              <a:rPr lang="en-US" sz="3000" b="1" dirty="0" err="1"/>
              <a:t>RowClone</a:t>
            </a:r>
            <a:r>
              <a:rPr lang="en-US" sz="3000" b="1" dirty="0"/>
              <a:t>-FPM has </a:t>
            </a:r>
            <a:br>
              <a:rPr lang="en-US" sz="3000" b="1" dirty="0"/>
            </a:br>
            <a:r>
              <a:rPr lang="en-US" sz="3000" b="1" dirty="0"/>
              <a:t>memory mapping requirements</a:t>
            </a:r>
          </a:p>
          <a:p>
            <a:pPr marL="0" indent="0">
              <a:buNone/>
            </a:pPr>
            <a:endParaRPr lang="en-US" sz="3200" dirty="0"/>
          </a:p>
          <a:p>
            <a:pPr marL="0" indent="0">
              <a:buNone/>
            </a:pPr>
            <a:endParaRPr lang="en-US" sz="3200" dirty="0"/>
          </a:p>
          <a:p>
            <a:pPr marL="0" indent="0">
              <a:buNone/>
            </a:pPr>
            <a:endParaRPr lang="en-US" sz="3600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C83DE0A7-DCE6-4455-8DC8-D7AE73A00E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D2B53-EDAE-4B41-B849-8916FA40BCB6}" type="slidenum">
              <a:rPr lang="en-US" smtClean="0"/>
              <a:pPr/>
              <a:t>36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9F21AF2-36B4-6143-8927-513850725F1B}"/>
              </a:ext>
            </a:extLst>
          </p:cNvPr>
          <p:cNvSpPr txBox="1"/>
          <p:nvPr/>
        </p:nvSpPr>
        <p:spPr>
          <a:xfrm>
            <a:off x="2064190" y="114073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TR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D3EF169-17C6-DE4D-96C5-81BA5E164D87}"/>
              </a:ext>
            </a:extLst>
          </p:cNvPr>
          <p:cNvSpPr txBox="1"/>
          <p:nvPr/>
        </p:nvSpPr>
        <p:spPr>
          <a:xfrm>
            <a:off x="4431123" y="2837958"/>
            <a:ext cx="463047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Trebuchet MS" panose="020B0703020202090204" pitchFamily="34" charset="0"/>
              </a:rPr>
              <a:t>1-) Alignment:</a:t>
            </a:r>
            <a:r>
              <a:rPr lang="en-US" b="1" dirty="0">
                <a:latin typeface="Trebuchet MS" panose="020B0703020202090204" pitchFamily="34" charset="0"/>
              </a:rPr>
              <a:t> </a:t>
            </a:r>
            <a:r>
              <a:rPr lang="en-US" dirty="0">
                <a:latin typeface="Trebuchet MS" panose="020B0703020202090204" pitchFamily="34" charset="0"/>
              </a:rPr>
              <a:t>Operands must be placed at the same offset to their respective DRAM rows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8EE2E0E-59F1-8B4E-9EAF-FFB44FBD054A}"/>
              </a:ext>
            </a:extLst>
          </p:cNvPr>
          <p:cNvSpPr/>
          <p:nvPr/>
        </p:nvSpPr>
        <p:spPr>
          <a:xfrm>
            <a:off x="2118173" y="3508616"/>
            <a:ext cx="1024265" cy="293206"/>
          </a:xfrm>
          <a:prstGeom prst="rect">
            <a:avLst/>
          </a:prstGeom>
          <a:solidFill>
            <a:srgbClr val="E000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TR" sz="1500" b="1" i="1" dirty="0">
                <a:latin typeface="Trebuchet MS" panose="020B0703020202090204" pitchFamily="34" charset="0"/>
              </a:rPr>
              <a:t>Target 1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F9EDA50E-71E8-9A4A-B39C-D8863B4CBAF9}"/>
              </a:ext>
            </a:extLst>
          </p:cNvPr>
          <p:cNvSpPr/>
          <p:nvPr/>
        </p:nvSpPr>
        <p:spPr>
          <a:xfrm>
            <a:off x="1096062" y="3157547"/>
            <a:ext cx="1024265" cy="293206"/>
          </a:xfrm>
          <a:prstGeom prst="rect">
            <a:avLst/>
          </a:prstGeom>
          <a:solidFill>
            <a:srgbClr val="E000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TR" sz="1500" b="1" i="1" dirty="0">
                <a:latin typeface="Trebuchet MS" panose="020B0703020202090204" pitchFamily="34" charset="0"/>
              </a:rPr>
              <a:t>Source 1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D513369-CFDC-394E-BB92-A9BF486ED8D9}"/>
              </a:ext>
            </a:extLst>
          </p:cNvPr>
          <p:cNvSpPr/>
          <p:nvPr/>
        </p:nvSpPr>
        <p:spPr>
          <a:xfrm>
            <a:off x="991708" y="2666818"/>
            <a:ext cx="3190461" cy="128214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R" dirty="0">
              <a:latin typeface="Trebuchet MS" panose="020B0703020202090204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4086E4C8-54D5-C74B-A5AE-CF875F22FEDC}"/>
              </a:ext>
            </a:extLst>
          </p:cNvPr>
          <p:cNvSpPr/>
          <p:nvPr/>
        </p:nvSpPr>
        <p:spPr>
          <a:xfrm>
            <a:off x="1096063" y="3168744"/>
            <a:ext cx="2981739" cy="278296"/>
          </a:xfrm>
          <a:prstGeom prst="rect">
            <a:avLst/>
          </a:prstGeom>
          <a:noFill/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R" dirty="0">
              <a:latin typeface="Trebuchet MS" panose="020B0703020202090204" pitchFamily="34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6D31656B-6A9C-CC40-85A4-4686AEBB0132}"/>
              </a:ext>
            </a:extLst>
          </p:cNvPr>
          <p:cNvSpPr/>
          <p:nvPr/>
        </p:nvSpPr>
        <p:spPr>
          <a:xfrm>
            <a:off x="1096063" y="3519098"/>
            <a:ext cx="2981739" cy="278296"/>
          </a:xfrm>
          <a:prstGeom prst="rect">
            <a:avLst/>
          </a:prstGeom>
          <a:noFill/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R" dirty="0">
              <a:latin typeface="Trebuchet MS" panose="020B0703020202090204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8B2C8886-A518-5143-865C-0B079B6E6C1E}"/>
              </a:ext>
            </a:extLst>
          </p:cNvPr>
          <p:cNvSpPr/>
          <p:nvPr/>
        </p:nvSpPr>
        <p:spPr>
          <a:xfrm>
            <a:off x="1096063" y="2798722"/>
            <a:ext cx="2981739" cy="278296"/>
          </a:xfrm>
          <a:prstGeom prst="rect">
            <a:avLst/>
          </a:prstGeom>
          <a:solidFill>
            <a:schemeClr val="bg2"/>
          </a:solidFill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TR" sz="1600" b="1" i="1" dirty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anose="020B0703020202090204" pitchFamily="34" charset="0"/>
              </a:rPr>
              <a:t>DRAM ROW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A7656A4-28D9-5444-97E9-00AA6C97C859}"/>
              </a:ext>
            </a:extLst>
          </p:cNvPr>
          <p:cNvSpPr txBox="1"/>
          <p:nvPr/>
        </p:nvSpPr>
        <p:spPr>
          <a:xfrm>
            <a:off x="1753494" y="2220556"/>
            <a:ext cx="16668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TR" b="1" dirty="0">
                <a:latin typeface="Trebuchet MS" panose="020B0703020202090204" pitchFamily="34" charset="0"/>
              </a:rPr>
              <a:t>BANK X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111EA0D-94FA-3D4C-91CA-8BE80A7ED85A}"/>
              </a:ext>
            </a:extLst>
          </p:cNvPr>
          <p:cNvSpPr txBox="1"/>
          <p:nvPr/>
        </p:nvSpPr>
        <p:spPr>
          <a:xfrm>
            <a:off x="137981" y="3116618"/>
            <a:ext cx="11529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TR" b="1" dirty="0">
                <a:latin typeface="Trebuchet MS" panose="020B0703020202090204" pitchFamily="34" charset="0"/>
              </a:rPr>
              <a:t>SA W</a:t>
            </a: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A9A54D5D-06E0-C842-B39F-674B9C4F3A94}"/>
              </a:ext>
            </a:extLst>
          </p:cNvPr>
          <p:cNvSpPr/>
          <p:nvPr/>
        </p:nvSpPr>
        <p:spPr>
          <a:xfrm>
            <a:off x="1525007" y="3575855"/>
            <a:ext cx="360658" cy="352183"/>
          </a:xfrm>
          <a:prstGeom prst="ellipse">
            <a:avLst/>
          </a:prstGeom>
          <a:solidFill>
            <a:schemeClr val="bg2">
              <a:lumMod val="7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TR" b="1" dirty="0">
                <a:solidFill>
                  <a:schemeClr val="tx1"/>
                </a:solidFill>
                <a:latin typeface="Trebuchet MS" panose="020B0703020202090204" pitchFamily="34" charset="0"/>
              </a:rPr>
              <a:t>1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82B7EA54-9B90-3F4B-8DAC-06C509498BEA}"/>
              </a:ext>
            </a:extLst>
          </p:cNvPr>
          <p:cNvCxnSpPr>
            <a:cxnSpLocks/>
          </p:cNvCxnSpPr>
          <p:nvPr/>
        </p:nvCxnSpPr>
        <p:spPr>
          <a:xfrm>
            <a:off x="1675297" y="3445331"/>
            <a:ext cx="426835" cy="16926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32">
            <a:extLst>
              <a:ext uri="{FF2B5EF4-FFF2-40B4-BE49-F238E27FC236}">
                <a16:creationId xmlns:a16="http://schemas.microsoft.com/office/drawing/2014/main" id="{C327EAD0-5D83-5D43-94D6-1F997CF9B8D5}"/>
              </a:ext>
            </a:extLst>
          </p:cNvPr>
          <p:cNvSpPr/>
          <p:nvPr/>
        </p:nvSpPr>
        <p:spPr>
          <a:xfrm>
            <a:off x="1094778" y="5056098"/>
            <a:ext cx="1024559" cy="293206"/>
          </a:xfrm>
          <a:prstGeom prst="rect">
            <a:avLst/>
          </a:prstGeom>
          <a:solidFill>
            <a:srgbClr val="8B0A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TR" sz="1500" b="1" i="1" dirty="0">
                <a:latin typeface="Trebuchet MS" panose="020B0703020202090204" pitchFamily="34" charset="0"/>
              </a:rPr>
              <a:t>Target 2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413ABDE-F5E7-E643-BA17-BA265BBE91CE}"/>
              </a:ext>
            </a:extLst>
          </p:cNvPr>
          <p:cNvSpPr/>
          <p:nvPr/>
        </p:nvSpPr>
        <p:spPr>
          <a:xfrm>
            <a:off x="1094778" y="4703915"/>
            <a:ext cx="1025847" cy="293206"/>
          </a:xfrm>
          <a:prstGeom prst="rect">
            <a:avLst/>
          </a:prstGeom>
          <a:solidFill>
            <a:srgbClr val="8B0A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TR" sz="1500" b="1" i="1" dirty="0">
                <a:latin typeface="Trebuchet MS" panose="020B0703020202090204" pitchFamily="34" charset="0"/>
              </a:rPr>
              <a:t>Source 2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03BD14CF-6F96-2C40-9E5D-6688A0F76B7F}"/>
              </a:ext>
            </a:extLst>
          </p:cNvPr>
          <p:cNvSpPr/>
          <p:nvPr/>
        </p:nvSpPr>
        <p:spPr>
          <a:xfrm>
            <a:off x="991708" y="4564030"/>
            <a:ext cx="3190461" cy="128214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R" dirty="0">
              <a:latin typeface="Trebuchet MS" panose="020B0703020202090204" pitchFamily="34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3FEC5CEF-38E3-E545-8905-AC6397BC64FD}"/>
              </a:ext>
            </a:extLst>
          </p:cNvPr>
          <p:cNvSpPr/>
          <p:nvPr/>
        </p:nvSpPr>
        <p:spPr>
          <a:xfrm>
            <a:off x="1094779" y="5073937"/>
            <a:ext cx="2981739" cy="278296"/>
          </a:xfrm>
          <a:prstGeom prst="rect">
            <a:avLst/>
          </a:prstGeom>
          <a:noFill/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R" dirty="0">
              <a:latin typeface="Trebuchet MS" panose="020B0703020202090204" pitchFamily="34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5BD6BEFD-E5B4-6B42-9078-2DAC365AEE63}"/>
              </a:ext>
            </a:extLst>
          </p:cNvPr>
          <p:cNvSpPr/>
          <p:nvPr/>
        </p:nvSpPr>
        <p:spPr>
          <a:xfrm>
            <a:off x="1096067" y="4708606"/>
            <a:ext cx="2981739" cy="278296"/>
          </a:xfrm>
          <a:prstGeom prst="rect">
            <a:avLst/>
          </a:prstGeom>
          <a:noFill/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R" dirty="0">
              <a:latin typeface="Trebuchet MS" panose="020B0703020202090204" pitchFamily="34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EB8CA38A-5B8F-A640-BA27-F1C8E6F05CA6}"/>
              </a:ext>
            </a:extLst>
          </p:cNvPr>
          <p:cNvSpPr/>
          <p:nvPr/>
        </p:nvSpPr>
        <p:spPr>
          <a:xfrm>
            <a:off x="1096067" y="5433740"/>
            <a:ext cx="2981739" cy="278296"/>
          </a:xfrm>
          <a:prstGeom prst="rect">
            <a:avLst/>
          </a:prstGeom>
          <a:noFill/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R" dirty="0">
              <a:latin typeface="Trebuchet MS" panose="020B070302020209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85F3481-B3DE-C640-B29A-D678C14CCAD7}"/>
              </a:ext>
            </a:extLst>
          </p:cNvPr>
          <p:cNvSpPr txBox="1"/>
          <p:nvPr/>
        </p:nvSpPr>
        <p:spPr>
          <a:xfrm>
            <a:off x="1753498" y="4136382"/>
            <a:ext cx="16668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TR" b="1" dirty="0">
                <a:latin typeface="Trebuchet MS" panose="020B0703020202090204" pitchFamily="34" charset="0"/>
              </a:rPr>
              <a:t>BANK Y</a:t>
            </a:r>
          </a:p>
        </p:txBody>
      </p:sp>
      <p:sp>
        <p:nvSpPr>
          <p:cNvPr id="40" name="Freeform 39">
            <a:extLst>
              <a:ext uri="{FF2B5EF4-FFF2-40B4-BE49-F238E27FC236}">
                <a16:creationId xmlns:a16="http://schemas.microsoft.com/office/drawing/2014/main" id="{5C14D83C-F830-8441-ADC3-C71628E78CEB}"/>
              </a:ext>
            </a:extLst>
          </p:cNvPr>
          <p:cNvSpPr/>
          <p:nvPr/>
        </p:nvSpPr>
        <p:spPr>
          <a:xfrm>
            <a:off x="2110694" y="4830982"/>
            <a:ext cx="170407" cy="397933"/>
          </a:xfrm>
          <a:custGeom>
            <a:avLst/>
            <a:gdLst>
              <a:gd name="connsiteX0" fmla="*/ 59267 w 170407"/>
              <a:gd name="connsiteY0" fmla="*/ 0 h 397933"/>
              <a:gd name="connsiteX1" fmla="*/ 169334 w 170407"/>
              <a:gd name="connsiteY1" fmla="*/ 194733 h 397933"/>
              <a:gd name="connsiteX2" fmla="*/ 0 w 170407"/>
              <a:gd name="connsiteY2" fmla="*/ 397933 h 397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0407" h="397933">
                <a:moveTo>
                  <a:pt x="59267" y="0"/>
                </a:moveTo>
                <a:cubicBezTo>
                  <a:pt x="119239" y="64205"/>
                  <a:pt x="179212" y="128411"/>
                  <a:pt x="169334" y="194733"/>
                </a:cubicBezTo>
                <a:cubicBezTo>
                  <a:pt x="159456" y="261055"/>
                  <a:pt x="79728" y="329494"/>
                  <a:pt x="0" y="397933"/>
                </a:cubicBezTo>
              </a:path>
            </a:pathLst>
          </a:custGeom>
          <a:noFill/>
          <a:ln w="38100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R">
              <a:latin typeface="Trebuchet MS" panose="020B0703020202090204" pitchFamily="34" charset="0"/>
            </a:endParaRP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33C244BC-B86C-734A-A760-359E9E560C5C}"/>
              </a:ext>
            </a:extLst>
          </p:cNvPr>
          <p:cNvSpPr/>
          <p:nvPr/>
        </p:nvSpPr>
        <p:spPr>
          <a:xfrm>
            <a:off x="2369365" y="4850520"/>
            <a:ext cx="360658" cy="352183"/>
          </a:xfrm>
          <a:prstGeom prst="ellipse">
            <a:avLst/>
          </a:prstGeom>
          <a:solidFill>
            <a:schemeClr val="bg2">
              <a:lumMod val="7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TR" b="1" dirty="0">
                <a:solidFill>
                  <a:schemeClr val="tx1"/>
                </a:solidFill>
                <a:latin typeface="Trebuchet MS" panose="020B0703020202090204" pitchFamily="34" charset="0"/>
              </a:rPr>
              <a:t>2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9D53B17-3991-764F-808D-EF706883DB53}"/>
              </a:ext>
            </a:extLst>
          </p:cNvPr>
          <p:cNvSpPr txBox="1"/>
          <p:nvPr/>
        </p:nvSpPr>
        <p:spPr>
          <a:xfrm>
            <a:off x="168998" y="5015456"/>
            <a:ext cx="11529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TR" b="1" dirty="0">
                <a:latin typeface="Trebuchet MS" panose="020B0703020202090204" pitchFamily="34" charset="0"/>
              </a:rPr>
              <a:t>SA W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5B971A5-7F70-DC40-B724-E764980ECCFD}"/>
              </a:ext>
            </a:extLst>
          </p:cNvPr>
          <p:cNvSpPr txBox="1"/>
          <p:nvPr/>
        </p:nvSpPr>
        <p:spPr>
          <a:xfrm>
            <a:off x="4443597" y="4926557"/>
            <a:ext cx="463047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Trebuchet MS" panose="020B0703020202090204" pitchFamily="34" charset="0"/>
              </a:rPr>
              <a:t>2-) Granularity:</a:t>
            </a:r>
            <a:r>
              <a:rPr lang="en-US" dirty="0">
                <a:latin typeface="Trebuchet MS" panose="020B0703020202090204" pitchFamily="34" charset="0"/>
              </a:rPr>
              <a:t> Operands must occupy whole DRAM rows</a:t>
            </a:r>
          </a:p>
        </p:txBody>
      </p:sp>
    </p:spTree>
    <p:extLst>
      <p:ext uri="{BB962C8B-B14F-4D97-AF65-F5344CB8AC3E}">
        <p14:creationId xmlns:p14="http://schemas.microsoft.com/office/powerpoint/2010/main" val="35394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/>
      <p:bldP spid="29" grpId="0"/>
      <p:bldP spid="30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/>
      <p:bldP spid="40" grpId="0" animBg="1"/>
      <p:bldP spid="41" grpId="0" animBg="1"/>
      <p:bldP spid="42" grpId="0"/>
      <p:bldP spid="4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42FD2472-3DEE-46C0-BEDC-787BFC3385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 err="1"/>
              <a:t>RowClone</a:t>
            </a:r>
            <a:r>
              <a:rPr lang="en-US" dirty="0"/>
              <a:t>-FPM Challenges (II)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FA22A4E7-E0B2-4720-8512-13449879E1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5488" y="1139416"/>
            <a:ext cx="8815517" cy="5251069"/>
          </a:xfrm>
        </p:spPr>
        <p:txBody>
          <a:bodyPr/>
          <a:lstStyle/>
          <a:p>
            <a:pPr marL="0" indent="0" algn="ctr">
              <a:buNone/>
            </a:pPr>
            <a:r>
              <a:rPr lang="en-US" sz="3000" b="1" dirty="0" err="1"/>
              <a:t>RowClone</a:t>
            </a:r>
            <a:r>
              <a:rPr lang="en-US" sz="3000" b="1" dirty="0"/>
              <a:t>-FPM has </a:t>
            </a:r>
            <a:br>
              <a:rPr lang="en-US" sz="3000" b="1" dirty="0"/>
            </a:br>
            <a:r>
              <a:rPr lang="en-US" sz="3000" b="1" dirty="0"/>
              <a:t>memory mapping requirements</a:t>
            </a:r>
          </a:p>
          <a:p>
            <a:pPr marL="0" indent="0">
              <a:buNone/>
            </a:pPr>
            <a:endParaRPr lang="en-US" sz="3200" dirty="0"/>
          </a:p>
          <a:p>
            <a:pPr marL="0" indent="0">
              <a:buNone/>
            </a:pPr>
            <a:endParaRPr lang="en-US" sz="3200" dirty="0"/>
          </a:p>
          <a:p>
            <a:pPr marL="0" indent="0">
              <a:buNone/>
            </a:pPr>
            <a:endParaRPr lang="en-US" sz="3600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C83DE0A7-DCE6-4455-8DC8-D7AE73A00E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D2B53-EDAE-4B41-B849-8916FA40BCB6}" type="slidenum">
              <a:rPr lang="en-US" smtClean="0"/>
              <a:pPr/>
              <a:t>37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9F21AF2-36B4-6143-8927-513850725F1B}"/>
              </a:ext>
            </a:extLst>
          </p:cNvPr>
          <p:cNvSpPr txBox="1"/>
          <p:nvPr/>
        </p:nvSpPr>
        <p:spPr>
          <a:xfrm>
            <a:off x="2064190" y="114073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TR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8EE2E0E-59F1-8B4E-9EAF-FFB44FBD054A}"/>
              </a:ext>
            </a:extLst>
          </p:cNvPr>
          <p:cNvSpPr/>
          <p:nvPr/>
        </p:nvSpPr>
        <p:spPr>
          <a:xfrm>
            <a:off x="2118173" y="3508616"/>
            <a:ext cx="1024265" cy="293206"/>
          </a:xfrm>
          <a:prstGeom prst="rect">
            <a:avLst/>
          </a:prstGeom>
          <a:solidFill>
            <a:srgbClr val="E000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TR" sz="1500" b="1" i="1" dirty="0">
                <a:latin typeface="Trebuchet MS" panose="020B0703020202090204" pitchFamily="34" charset="0"/>
              </a:rPr>
              <a:t>Target 1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F9EDA50E-71E8-9A4A-B39C-D8863B4CBAF9}"/>
              </a:ext>
            </a:extLst>
          </p:cNvPr>
          <p:cNvSpPr/>
          <p:nvPr/>
        </p:nvSpPr>
        <p:spPr>
          <a:xfrm>
            <a:off x="1096062" y="3157547"/>
            <a:ext cx="1024265" cy="293206"/>
          </a:xfrm>
          <a:prstGeom prst="rect">
            <a:avLst/>
          </a:prstGeom>
          <a:solidFill>
            <a:srgbClr val="E000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TR" sz="1500" b="1" i="1" dirty="0">
                <a:latin typeface="Trebuchet MS" panose="020B0703020202090204" pitchFamily="34" charset="0"/>
              </a:rPr>
              <a:t>Source 1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D513369-CFDC-394E-BB92-A9BF486ED8D9}"/>
              </a:ext>
            </a:extLst>
          </p:cNvPr>
          <p:cNvSpPr/>
          <p:nvPr/>
        </p:nvSpPr>
        <p:spPr>
          <a:xfrm>
            <a:off x="991708" y="2666818"/>
            <a:ext cx="3190461" cy="128214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R" dirty="0">
              <a:latin typeface="Trebuchet MS" panose="020B0703020202090204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4086E4C8-54D5-C74B-A5AE-CF875F22FEDC}"/>
              </a:ext>
            </a:extLst>
          </p:cNvPr>
          <p:cNvSpPr/>
          <p:nvPr/>
        </p:nvSpPr>
        <p:spPr>
          <a:xfrm>
            <a:off x="1096063" y="3168744"/>
            <a:ext cx="2981739" cy="278296"/>
          </a:xfrm>
          <a:prstGeom prst="rect">
            <a:avLst/>
          </a:prstGeom>
          <a:noFill/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R" dirty="0">
              <a:latin typeface="Trebuchet MS" panose="020B0703020202090204" pitchFamily="34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6D31656B-6A9C-CC40-85A4-4686AEBB0132}"/>
              </a:ext>
            </a:extLst>
          </p:cNvPr>
          <p:cNvSpPr/>
          <p:nvPr/>
        </p:nvSpPr>
        <p:spPr>
          <a:xfrm>
            <a:off x="1096063" y="3519098"/>
            <a:ext cx="2981739" cy="278296"/>
          </a:xfrm>
          <a:prstGeom prst="rect">
            <a:avLst/>
          </a:prstGeom>
          <a:noFill/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R" dirty="0">
              <a:latin typeface="Trebuchet MS" panose="020B070302020209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A7656A4-28D9-5444-97E9-00AA6C97C859}"/>
              </a:ext>
            </a:extLst>
          </p:cNvPr>
          <p:cNvSpPr txBox="1"/>
          <p:nvPr/>
        </p:nvSpPr>
        <p:spPr>
          <a:xfrm>
            <a:off x="1753494" y="2220556"/>
            <a:ext cx="16668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TR" b="1" dirty="0">
                <a:latin typeface="Trebuchet MS" panose="020B0703020202090204" pitchFamily="34" charset="0"/>
              </a:rPr>
              <a:t>BANK X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111EA0D-94FA-3D4C-91CA-8BE80A7ED85A}"/>
              </a:ext>
            </a:extLst>
          </p:cNvPr>
          <p:cNvSpPr txBox="1"/>
          <p:nvPr/>
        </p:nvSpPr>
        <p:spPr>
          <a:xfrm>
            <a:off x="137981" y="3116618"/>
            <a:ext cx="11529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TR" b="1" dirty="0">
                <a:latin typeface="Trebuchet MS" panose="020B0703020202090204" pitchFamily="34" charset="0"/>
              </a:rPr>
              <a:t>SA W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C327EAD0-5D83-5D43-94D6-1F997CF9B8D5}"/>
              </a:ext>
            </a:extLst>
          </p:cNvPr>
          <p:cNvSpPr/>
          <p:nvPr/>
        </p:nvSpPr>
        <p:spPr>
          <a:xfrm>
            <a:off x="1094778" y="5056098"/>
            <a:ext cx="1024559" cy="293206"/>
          </a:xfrm>
          <a:prstGeom prst="rect">
            <a:avLst/>
          </a:prstGeom>
          <a:solidFill>
            <a:srgbClr val="8B0A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TR" sz="1500" b="1" i="1" dirty="0">
                <a:latin typeface="Trebuchet MS" panose="020B0703020202090204" pitchFamily="34" charset="0"/>
              </a:rPr>
              <a:t>Target 2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413ABDE-F5E7-E643-BA17-BA265BBE91CE}"/>
              </a:ext>
            </a:extLst>
          </p:cNvPr>
          <p:cNvSpPr/>
          <p:nvPr/>
        </p:nvSpPr>
        <p:spPr>
          <a:xfrm>
            <a:off x="1094778" y="4703915"/>
            <a:ext cx="1025847" cy="293206"/>
          </a:xfrm>
          <a:prstGeom prst="rect">
            <a:avLst/>
          </a:prstGeom>
          <a:solidFill>
            <a:srgbClr val="8B0A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TR" sz="1500" b="1" i="1" dirty="0">
                <a:latin typeface="Trebuchet MS" panose="020B0703020202090204" pitchFamily="34" charset="0"/>
              </a:rPr>
              <a:t>Source 2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03BD14CF-6F96-2C40-9E5D-6688A0F76B7F}"/>
              </a:ext>
            </a:extLst>
          </p:cNvPr>
          <p:cNvSpPr/>
          <p:nvPr/>
        </p:nvSpPr>
        <p:spPr>
          <a:xfrm>
            <a:off x="991708" y="4564030"/>
            <a:ext cx="3190461" cy="128214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R" dirty="0">
              <a:latin typeface="Trebuchet MS" panose="020B0703020202090204" pitchFamily="34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3FEC5CEF-38E3-E545-8905-AC6397BC64FD}"/>
              </a:ext>
            </a:extLst>
          </p:cNvPr>
          <p:cNvSpPr/>
          <p:nvPr/>
        </p:nvSpPr>
        <p:spPr>
          <a:xfrm>
            <a:off x="1094779" y="5073937"/>
            <a:ext cx="2981739" cy="278296"/>
          </a:xfrm>
          <a:prstGeom prst="rect">
            <a:avLst/>
          </a:prstGeom>
          <a:noFill/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R" dirty="0">
              <a:latin typeface="Trebuchet MS" panose="020B0703020202090204" pitchFamily="34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5BD6BEFD-E5B4-6B42-9078-2DAC365AEE63}"/>
              </a:ext>
            </a:extLst>
          </p:cNvPr>
          <p:cNvSpPr/>
          <p:nvPr/>
        </p:nvSpPr>
        <p:spPr>
          <a:xfrm>
            <a:off x="1096067" y="4708606"/>
            <a:ext cx="2981739" cy="278296"/>
          </a:xfrm>
          <a:prstGeom prst="rect">
            <a:avLst/>
          </a:prstGeom>
          <a:noFill/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R" dirty="0">
              <a:latin typeface="Trebuchet MS" panose="020B070302020209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85F3481-B3DE-C640-B29A-D678C14CCAD7}"/>
              </a:ext>
            </a:extLst>
          </p:cNvPr>
          <p:cNvSpPr txBox="1"/>
          <p:nvPr/>
        </p:nvSpPr>
        <p:spPr>
          <a:xfrm>
            <a:off x="1753498" y="4136382"/>
            <a:ext cx="16668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TR" b="1" dirty="0">
                <a:latin typeface="Trebuchet MS" panose="020B0703020202090204" pitchFamily="34" charset="0"/>
              </a:rPr>
              <a:t>BANK Y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9D53B17-3991-764F-808D-EF706883DB53}"/>
              </a:ext>
            </a:extLst>
          </p:cNvPr>
          <p:cNvSpPr txBox="1"/>
          <p:nvPr/>
        </p:nvSpPr>
        <p:spPr>
          <a:xfrm>
            <a:off x="168998" y="5015456"/>
            <a:ext cx="11529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TR" b="1" dirty="0">
                <a:latin typeface="Trebuchet MS" panose="020B0703020202090204" pitchFamily="34" charset="0"/>
              </a:rPr>
              <a:t>SA W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984616C1-A948-3346-B212-7AC593155EE7}"/>
              </a:ext>
            </a:extLst>
          </p:cNvPr>
          <p:cNvSpPr/>
          <p:nvPr/>
        </p:nvSpPr>
        <p:spPr>
          <a:xfrm>
            <a:off x="1094778" y="2796428"/>
            <a:ext cx="2981739" cy="293206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TR" sz="1500" b="1" i="1" dirty="0">
                <a:latin typeface="Trebuchet MS" panose="020B0703020202090204" pitchFamily="34" charset="0"/>
              </a:rPr>
              <a:t>Source 3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5F549570-1B5F-8849-AE4E-5677FD3D8754}"/>
              </a:ext>
            </a:extLst>
          </p:cNvPr>
          <p:cNvSpPr/>
          <p:nvPr/>
        </p:nvSpPr>
        <p:spPr>
          <a:xfrm>
            <a:off x="1096067" y="2800335"/>
            <a:ext cx="2981739" cy="278296"/>
          </a:xfrm>
          <a:prstGeom prst="rect">
            <a:avLst/>
          </a:prstGeom>
          <a:noFill/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R" dirty="0">
              <a:latin typeface="Trebuchet MS" panose="020B0703020202090204" pitchFamily="34" charset="0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BF37C83B-75E0-7341-B479-348CCDE1C413}"/>
              </a:ext>
            </a:extLst>
          </p:cNvPr>
          <p:cNvSpPr/>
          <p:nvPr/>
        </p:nvSpPr>
        <p:spPr>
          <a:xfrm>
            <a:off x="1094778" y="5438192"/>
            <a:ext cx="2981739" cy="293206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TR" sz="1500" b="1" i="1" dirty="0">
                <a:latin typeface="Trebuchet MS" panose="020B0703020202090204" pitchFamily="34" charset="0"/>
              </a:rPr>
              <a:t>Target 3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BD790648-051F-E743-AA4F-A59E29E4A343}"/>
              </a:ext>
            </a:extLst>
          </p:cNvPr>
          <p:cNvSpPr/>
          <p:nvPr/>
        </p:nvSpPr>
        <p:spPr>
          <a:xfrm>
            <a:off x="1094781" y="5451840"/>
            <a:ext cx="2981739" cy="278296"/>
          </a:xfrm>
          <a:prstGeom prst="rect">
            <a:avLst/>
          </a:prstGeom>
          <a:noFill/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R" dirty="0">
              <a:latin typeface="Trebuchet MS" panose="020B0703020202090204" pitchFamily="34" charset="0"/>
            </a:endParaRPr>
          </a:p>
        </p:txBody>
      </p:sp>
      <p:sp>
        <p:nvSpPr>
          <p:cNvPr id="5" name="Freeform 4">
            <a:extLst>
              <a:ext uri="{FF2B5EF4-FFF2-40B4-BE49-F238E27FC236}">
                <a16:creationId xmlns:a16="http://schemas.microsoft.com/office/drawing/2014/main" id="{F44A1DCE-F321-084C-B5FB-FFABB2F02A8A}"/>
              </a:ext>
            </a:extLst>
          </p:cNvPr>
          <p:cNvSpPr/>
          <p:nvPr/>
        </p:nvSpPr>
        <p:spPr>
          <a:xfrm>
            <a:off x="4118517" y="2951356"/>
            <a:ext cx="453503" cy="2661424"/>
          </a:xfrm>
          <a:custGeom>
            <a:avLst/>
            <a:gdLst>
              <a:gd name="connsiteX0" fmla="*/ 14868 w 453503"/>
              <a:gd name="connsiteY0" fmla="*/ 0 h 2661424"/>
              <a:gd name="connsiteX1" fmla="*/ 453483 w 453503"/>
              <a:gd name="connsiteY1" fmla="*/ 1330712 h 2661424"/>
              <a:gd name="connsiteX2" fmla="*/ 0 w 453503"/>
              <a:gd name="connsiteY2" fmla="*/ 2661424 h 2661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53503" h="2661424">
                <a:moveTo>
                  <a:pt x="14868" y="0"/>
                </a:moveTo>
                <a:cubicBezTo>
                  <a:pt x="235414" y="443570"/>
                  <a:pt x="455961" y="887141"/>
                  <a:pt x="453483" y="1330712"/>
                </a:cubicBezTo>
                <a:cubicBezTo>
                  <a:pt x="451005" y="1774283"/>
                  <a:pt x="225502" y="2217853"/>
                  <a:pt x="0" y="2661424"/>
                </a:cubicBezTo>
              </a:path>
            </a:pathLst>
          </a:custGeom>
          <a:noFill/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R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2C150909-539A-9848-8009-E88C357BABC8}"/>
              </a:ext>
            </a:extLst>
          </p:cNvPr>
          <p:cNvSpPr/>
          <p:nvPr/>
        </p:nvSpPr>
        <p:spPr>
          <a:xfrm>
            <a:off x="4118517" y="4069578"/>
            <a:ext cx="360658" cy="352183"/>
          </a:xfrm>
          <a:prstGeom prst="ellipse">
            <a:avLst/>
          </a:prstGeom>
          <a:solidFill>
            <a:schemeClr val="bg2">
              <a:lumMod val="7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TR" b="1" dirty="0">
                <a:solidFill>
                  <a:schemeClr val="tx1"/>
                </a:solidFill>
                <a:latin typeface="Trebuchet MS" panose="020B0703020202090204" pitchFamily="34" charset="0"/>
              </a:rPr>
              <a:t>3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7541A868-B287-F24E-9080-D0839D371026}"/>
              </a:ext>
            </a:extLst>
          </p:cNvPr>
          <p:cNvSpPr txBox="1"/>
          <p:nvPr/>
        </p:nvSpPr>
        <p:spPr>
          <a:xfrm>
            <a:off x="4815725" y="3997882"/>
            <a:ext cx="463099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Trebuchet MS" panose="020B0703020202090204" pitchFamily="34" charset="0"/>
              </a:rPr>
              <a:t>3-) Mapping: </a:t>
            </a:r>
            <a:r>
              <a:rPr lang="en-US" dirty="0">
                <a:latin typeface="Trebuchet MS" panose="020B0703020202090204" pitchFamily="34" charset="0"/>
              </a:rPr>
              <a:t>Operands must be placed within the same subarray</a:t>
            </a:r>
          </a:p>
        </p:txBody>
      </p:sp>
    </p:spTree>
    <p:extLst>
      <p:ext uri="{BB962C8B-B14F-4D97-AF65-F5344CB8AC3E}">
        <p14:creationId xmlns:p14="http://schemas.microsoft.com/office/powerpoint/2010/main" val="77794869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42FD2472-3DEE-46C0-BEDC-787BFC3385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 err="1"/>
              <a:t>RowClone</a:t>
            </a:r>
            <a:r>
              <a:rPr lang="en-US" dirty="0"/>
              <a:t>-FPM Challenges (III)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FA22A4E7-E0B2-4720-8512-13449879E1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5488" y="905348"/>
            <a:ext cx="8815517" cy="5485138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C83DE0A7-DCE6-4455-8DC8-D7AE73A00E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D2B53-EDAE-4B41-B849-8916FA40BCB6}" type="slidenum">
              <a:rPr lang="en-US" smtClean="0"/>
              <a:pPr/>
              <a:t>38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9F21AF2-36B4-6143-8927-513850725F1B}"/>
              </a:ext>
            </a:extLst>
          </p:cNvPr>
          <p:cNvSpPr txBox="1"/>
          <p:nvPr/>
        </p:nvSpPr>
        <p:spPr>
          <a:xfrm>
            <a:off x="2064190" y="114073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TR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EA005FA-BE73-6946-B68F-A6912D816A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337" y="1379721"/>
            <a:ext cx="8492150" cy="336065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170880FA-7196-A84F-9160-D9035C486395}"/>
              </a:ext>
            </a:extLst>
          </p:cNvPr>
          <p:cNvSpPr/>
          <p:nvPr/>
        </p:nvSpPr>
        <p:spPr>
          <a:xfrm>
            <a:off x="247390" y="4742545"/>
            <a:ext cx="874112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3200" dirty="0">
              <a:latin typeface="Trebuchet MS" panose="020B0703020202090204" pitchFamily="34" charset="0"/>
            </a:endParaRPr>
          </a:p>
          <a:p>
            <a:pPr algn="ctr"/>
            <a:r>
              <a:rPr lang="en-US" sz="3200" b="1" dirty="0">
                <a:solidFill>
                  <a:schemeClr val="accent6"/>
                </a:solidFill>
                <a:latin typeface="Trebuchet MS" panose="020B0703020202090204" pitchFamily="34" charset="0"/>
              </a:rPr>
              <a:t>(4) Satisfies all three requirements</a:t>
            </a:r>
          </a:p>
        </p:txBody>
      </p:sp>
    </p:spTree>
    <p:extLst>
      <p:ext uri="{BB962C8B-B14F-4D97-AF65-F5344CB8AC3E}">
        <p14:creationId xmlns:p14="http://schemas.microsoft.com/office/powerpoint/2010/main" val="82485497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B3B15FF8-0F37-416C-ABBC-F1B63B2EA8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Outline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14DF8C77-8C2B-4BE9-A950-B8EE787AD0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5488" y="1143000"/>
            <a:ext cx="8815517" cy="5247485"/>
          </a:xfrm>
        </p:spPr>
        <p:txBody>
          <a:bodyPr>
            <a:normAutofit fontScale="77500" lnSpcReduction="20000"/>
          </a:bodyPr>
          <a:lstStyle/>
          <a:p>
            <a:pPr algn="just">
              <a:lnSpc>
                <a:spcPct val="100000"/>
              </a:lnSpc>
              <a:spcAft>
                <a:spcPts val="1200"/>
              </a:spcAft>
            </a:pPr>
            <a:r>
              <a:rPr lang="en-US" sz="3500" dirty="0">
                <a:solidFill>
                  <a:schemeClr val="bg1">
                    <a:lumMod val="50000"/>
                  </a:schemeClr>
                </a:solidFill>
              </a:rPr>
              <a:t>Background</a:t>
            </a:r>
          </a:p>
          <a:p>
            <a:pPr marL="514800" lvl="1" algn="just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800" dirty="0">
                <a:solidFill>
                  <a:schemeClr val="bg1">
                    <a:lumMod val="50000"/>
                  </a:schemeClr>
                </a:solidFill>
              </a:rPr>
              <a:t>DRAM Organization</a:t>
            </a:r>
          </a:p>
          <a:p>
            <a:pPr marL="514800" lvl="1" algn="just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800" dirty="0">
                <a:solidFill>
                  <a:schemeClr val="bg1">
                    <a:lumMod val="50000"/>
                  </a:schemeClr>
                </a:solidFill>
              </a:rPr>
              <a:t>Processing-using-Memory</a:t>
            </a:r>
          </a:p>
          <a:p>
            <a:pPr marL="514800" lvl="1" algn="just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800" dirty="0">
                <a:solidFill>
                  <a:schemeClr val="bg1">
                    <a:lumMod val="50000"/>
                  </a:schemeClr>
                </a:solidFill>
              </a:rPr>
              <a:t>Rocket Chip SoC Generator</a:t>
            </a:r>
          </a:p>
          <a:p>
            <a:pPr algn="just">
              <a:lnSpc>
                <a:spcPct val="100000"/>
              </a:lnSpc>
              <a:spcAft>
                <a:spcPts val="1200"/>
              </a:spcAft>
            </a:pPr>
            <a:r>
              <a:rPr lang="en-US" sz="3500" dirty="0">
                <a:solidFill>
                  <a:schemeClr val="bg1">
                    <a:lumMod val="50000"/>
                  </a:schemeClr>
                </a:solidFill>
              </a:rPr>
              <a:t>Overview of </a:t>
            </a:r>
            <a:r>
              <a:rPr lang="en-US" sz="3500" dirty="0" err="1">
                <a:solidFill>
                  <a:schemeClr val="bg1">
                    <a:lumMod val="50000"/>
                  </a:schemeClr>
                </a:solidFill>
              </a:rPr>
              <a:t>PiDRAM</a:t>
            </a:r>
            <a:endParaRPr lang="en-US" sz="3500" dirty="0">
              <a:solidFill>
                <a:schemeClr val="bg1">
                  <a:lumMod val="50000"/>
                </a:schemeClr>
              </a:solidFill>
            </a:endParaRPr>
          </a:p>
          <a:p>
            <a:pPr lvl="1" algn="just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800" dirty="0">
                <a:solidFill>
                  <a:schemeClr val="bg1">
                    <a:lumMod val="50000"/>
                  </a:schemeClr>
                </a:solidFill>
              </a:rPr>
              <a:t>Hardware &amp; Software Components</a:t>
            </a:r>
          </a:p>
          <a:p>
            <a:pPr lvl="1" algn="just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800" dirty="0">
                <a:solidFill>
                  <a:schemeClr val="bg1">
                    <a:lumMod val="50000"/>
                  </a:schemeClr>
                </a:solidFill>
              </a:rPr>
              <a:t>Prototype</a:t>
            </a:r>
          </a:p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en-US" sz="3500" b="1" dirty="0"/>
              <a:t>Case Study #1 – </a:t>
            </a:r>
            <a:r>
              <a:rPr lang="en-US" sz="3500" b="1" dirty="0" err="1"/>
              <a:t>RowClone</a:t>
            </a:r>
            <a:endParaRPr lang="en-US" sz="3500" b="1" dirty="0"/>
          </a:p>
          <a:p>
            <a:pPr lvl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800" dirty="0">
                <a:solidFill>
                  <a:schemeClr val="bg1">
                    <a:lumMod val="50000"/>
                  </a:schemeClr>
                </a:solidFill>
              </a:rPr>
              <a:t>Challenges</a:t>
            </a:r>
          </a:p>
          <a:p>
            <a:pPr lvl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800" b="1" dirty="0"/>
              <a:t>Allocation Mechanism</a:t>
            </a:r>
          </a:p>
          <a:p>
            <a:pPr lvl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800" dirty="0"/>
              <a:t>Memory Coherence</a:t>
            </a:r>
          </a:p>
          <a:p>
            <a:pPr lvl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800" dirty="0"/>
              <a:t>Evaluation</a:t>
            </a:r>
          </a:p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en-US" sz="3500" dirty="0"/>
              <a:t>Installing and Using </a:t>
            </a:r>
            <a:r>
              <a:rPr lang="en-US" sz="3500" dirty="0" err="1"/>
              <a:t>PiDRAM</a:t>
            </a:r>
            <a:endParaRPr lang="en-US" sz="3500" dirty="0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A449A87F-514E-453A-ADCF-564E108C43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D2B53-EDAE-4B41-B849-8916FA40BCB6}" type="slidenum">
              <a:rPr lang="en-US" smtClean="0"/>
              <a:pPr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70575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B3B15FF8-0F37-416C-ABBC-F1B63B2EA8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Outline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14DF8C77-8C2B-4BE9-A950-B8EE787AD0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5488" y="1143000"/>
            <a:ext cx="8815517" cy="5247485"/>
          </a:xfrm>
        </p:spPr>
        <p:txBody>
          <a:bodyPr>
            <a:normAutofit fontScale="77500" lnSpcReduction="20000"/>
          </a:bodyPr>
          <a:lstStyle/>
          <a:p>
            <a:pPr algn="just">
              <a:lnSpc>
                <a:spcPct val="100000"/>
              </a:lnSpc>
              <a:spcAft>
                <a:spcPts val="1200"/>
              </a:spcAft>
            </a:pPr>
            <a:r>
              <a:rPr lang="en-US" sz="3500" b="1" dirty="0"/>
              <a:t>Background</a:t>
            </a:r>
          </a:p>
          <a:p>
            <a:pPr marL="514800" lvl="1" algn="just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800" b="1" dirty="0"/>
              <a:t>DRAM Organization</a:t>
            </a:r>
          </a:p>
          <a:p>
            <a:pPr marL="514800" lvl="1" algn="just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800" dirty="0"/>
              <a:t>Processing-using-Memory</a:t>
            </a:r>
          </a:p>
          <a:p>
            <a:pPr marL="514800" lvl="1" algn="just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800" dirty="0"/>
              <a:t>Rocket Chip SoC Generator</a:t>
            </a:r>
          </a:p>
          <a:p>
            <a:pPr algn="just">
              <a:lnSpc>
                <a:spcPct val="100000"/>
              </a:lnSpc>
              <a:spcAft>
                <a:spcPts val="1200"/>
              </a:spcAft>
            </a:pPr>
            <a:r>
              <a:rPr lang="en-US" sz="3500" dirty="0"/>
              <a:t>Overview of </a:t>
            </a:r>
            <a:r>
              <a:rPr lang="en-US" sz="3500" dirty="0" err="1"/>
              <a:t>PiDRAM</a:t>
            </a:r>
            <a:endParaRPr lang="en-US" sz="3500" dirty="0"/>
          </a:p>
          <a:p>
            <a:pPr lvl="1" algn="just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800" dirty="0"/>
              <a:t>Hardware &amp; Software Components</a:t>
            </a:r>
          </a:p>
          <a:p>
            <a:pPr lvl="1" algn="just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800" dirty="0"/>
              <a:t>Prototype</a:t>
            </a:r>
          </a:p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en-US" sz="3500" dirty="0"/>
              <a:t>Case Study #1 – </a:t>
            </a:r>
            <a:r>
              <a:rPr lang="en-US" sz="3500" dirty="0" err="1"/>
              <a:t>RowClone</a:t>
            </a:r>
            <a:endParaRPr lang="en-US" sz="3500" dirty="0"/>
          </a:p>
          <a:p>
            <a:pPr lvl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800" dirty="0"/>
              <a:t>Challenges</a:t>
            </a:r>
          </a:p>
          <a:p>
            <a:pPr lvl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800" dirty="0"/>
              <a:t>Allocation Mechanism</a:t>
            </a:r>
          </a:p>
          <a:p>
            <a:pPr lvl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800" dirty="0"/>
              <a:t>Memory Coherence</a:t>
            </a:r>
          </a:p>
          <a:p>
            <a:pPr lvl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800" dirty="0"/>
              <a:t>Evaluation</a:t>
            </a:r>
          </a:p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en-US" sz="3500" dirty="0"/>
              <a:t>Installing and Using </a:t>
            </a:r>
            <a:r>
              <a:rPr lang="en-US" sz="3500" dirty="0" err="1"/>
              <a:t>PiDRAM</a:t>
            </a:r>
            <a:endParaRPr lang="en-US" sz="3500" dirty="0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A449A87F-514E-453A-ADCF-564E108C43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D2B53-EDAE-4B41-B849-8916FA40BCB6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388683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84F6DB51-B1EB-45C3-92DC-554A460D9D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dirty="0"/>
              <a:t>New memory allocation mechanism to satisfy these three requirements: </a:t>
            </a:r>
            <a:r>
              <a:rPr lang="en-US" i="1" dirty="0" err="1">
                <a:solidFill>
                  <a:schemeClr val="accent5"/>
                </a:solidFill>
              </a:rPr>
              <a:t>alloc_align</a:t>
            </a:r>
            <a:r>
              <a:rPr lang="en-US" i="1" dirty="0">
                <a:solidFill>
                  <a:schemeClr val="accent5"/>
                </a:solidFill>
              </a:rPr>
              <a:t>()</a:t>
            </a:r>
          </a:p>
          <a:p>
            <a:pPr marL="0" indent="0" algn="just">
              <a:buNone/>
            </a:pPr>
            <a:endParaRPr lang="en-US" i="1" dirty="0">
              <a:solidFill>
                <a:schemeClr val="accent5"/>
              </a:solidFill>
            </a:endParaRPr>
          </a:p>
          <a:p>
            <a:pPr marL="0" indent="0">
              <a:buNone/>
            </a:pPr>
            <a:r>
              <a:rPr lang="en-US" b="1" dirty="0">
                <a:latin typeface="Courier" pitchFamily="2" charset="0"/>
              </a:rPr>
              <a:t>void* array = </a:t>
            </a:r>
            <a:r>
              <a:rPr lang="en-US" b="1" dirty="0" err="1">
                <a:solidFill>
                  <a:srgbClr val="FF0000"/>
                </a:solidFill>
                <a:latin typeface="Courier" pitchFamily="2" charset="0"/>
              </a:rPr>
              <a:t>alloc_align</a:t>
            </a:r>
            <a:r>
              <a:rPr lang="en-US" b="1" dirty="0">
                <a:latin typeface="Courier" pitchFamily="2" charset="0"/>
              </a:rPr>
              <a:t>(int </a:t>
            </a:r>
            <a:r>
              <a:rPr lang="en-US" b="1" dirty="0">
                <a:solidFill>
                  <a:schemeClr val="accent5"/>
                </a:solidFill>
                <a:latin typeface="Courier" pitchFamily="2" charset="0"/>
              </a:rPr>
              <a:t>size</a:t>
            </a:r>
            <a:r>
              <a:rPr lang="en-US" b="1" dirty="0">
                <a:latin typeface="Courier" pitchFamily="2" charset="0"/>
              </a:rPr>
              <a:t>);</a:t>
            </a:r>
          </a:p>
          <a:p>
            <a:pPr marL="0" indent="0">
              <a:buNone/>
            </a:pPr>
            <a:r>
              <a:rPr lang="en-US" b="1" dirty="0"/>
              <a:t>Optimize physical address allocation </a:t>
            </a:r>
            <a:r>
              <a:rPr lang="en-US" dirty="0"/>
              <a:t>to </a:t>
            </a:r>
            <a:r>
              <a:rPr lang="en-US" dirty="0">
                <a:solidFill>
                  <a:schemeClr val="accent5"/>
                </a:solidFill>
              </a:rPr>
              <a:t>array</a:t>
            </a:r>
            <a:r>
              <a:rPr lang="en-US" i="1" dirty="0">
                <a:solidFill>
                  <a:srgbClr val="C00000"/>
                </a:solidFill>
              </a:rPr>
              <a:t> </a:t>
            </a:r>
            <a:r>
              <a:rPr lang="en-US" dirty="0"/>
              <a:t>for </a:t>
            </a:r>
            <a:r>
              <a:rPr lang="en-US" dirty="0">
                <a:solidFill>
                  <a:schemeClr val="accent5"/>
                </a:solidFill>
              </a:rPr>
              <a:t>size</a:t>
            </a:r>
            <a:r>
              <a:rPr lang="en-US" dirty="0"/>
              <a:t> byte large copy operations so that </a:t>
            </a:r>
            <a:r>
              <a:rPr lang="en-US" dirty="0" err="1"/>
              <a:t>RowClone</a:t>
            </a:r>
            <a:r>
              <a:rPr lang="en-US" dirty="0"/>
              <a:t> can be used </a:t>
            </a:r>
            <a:r>
              <a:rPr lang="en-US" b="1" dirty="0"/>
              <a:t>most effectively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 algn="just">
              <a:buNone/>
            </a:pPr>
            <a:r>
              <a:rPr lang="en-US" b="1" dirty="0"/>
              <a:t>Example (Row = 8 KiB)</a:t>
            </a:r>
            <a:endParaRPr lang="en-US" dirty="0"/>
          </a:p>
          <a:p>
            <a:pPr marL="0" indent="0" algn="just">
              <a:buNone/>
            </a:pPr>
            <a:r>
              <a:rPr lang="en-US" sz="2000" dirty="0">
                <a:latin typeface="Courier" pitchFamily="2" charset="0"/>
              </a:rPr>
              <a:t>char *A = </a:t>
            </a:r>
          </a:p>
          <a:p>
            <a:pPr marL="0" indent="0" algn="just">
              <a:buNone/>
            </a:pPr>
            <a:r>
              <a:rPr lang="en-US" sz="2000" dirty="0" err="1">
                <a:latin typeface="Courier" pitchFamily="2" charset="0"/>
              </a:rPr>
              <a:t>alloc_align</a:t>
            </a:r>
            <a:r>
              <a:rPr lang="en-US" sz="2000" dirty="0">
                <a:latin typeface="Courier" pitchFamily="2" charset="0"/>
              </a:rPr>
              <a:t>(A, 4096*3);</a:t>
            </a:r>
          </a:p>
          <a:p>
            <a:pPr marL="0" indent="0" algn="just">
              <a:buNone/>
            </a:pPr>
            <a:endParaRPr lang="en-US" i="1" dirty="0">
              <a:solidFill>
                <a:schemeClr val="accent5"/>
              </a:solidFill>
            </a:endParaRPr>
          </a:p>
        </p:txBody>
      </p:sp>
      <p:sp>
        <p:nvSpPr>
          <p:cNvPr id="2" name="Başlık 1">
            <a:extLst>
              <a:ext uri="{FF2B5EF4-FFF2-40B4-BE49-F238E27FC236}">
                <a16:creationId xmlns:a16="http://schemas.microsoft.com/office/drawing/2014/main" id="{7DFAE5AC-52FD-4AD0-8D53-83C1887F0C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Data Mapping (I)</a:t>
            </a:r>
            <a:endParaRPr lang="tr-TR" dirty="0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2F0BA89D-5F83-4AF8-8CBD-E0597AB11A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543300" y="6498864"/>
            <a:ext cx="2057400" cy="280288"/>
          </a:xfrm>
        </p:spPr>
        <p:txBody>
          <a:bodyPr/>
          <a:lstStyle/>
          <a:p>
            <a:fld id="{C19D2B53-EDAE-4B41-B849-8916FA40BCB6}" type="slidenum">
              <a:rPr lang="en-US" smtClean="0"/>
              <a:pPr/>
              <a:t>40</a:t>
            </a:fld>
            <a:endParaRPr lang="en-US"/>
          </a:p>
        </p:txBody>
      </p:sp>
      <p:grpSp>
        <p:nvGrpSpPr>
          <p:cNvPr id="33" name="Grup 22">
            <a:extLst>
              <a:ext uri="{FF2B5EF4-FFF2-40B4-BE49-F238E27FC236}">
                <a16:creationId xmlns:a16="http://schemas.microsoft.com/office/drawing/2014/main" id="{30DD03A7-951E-C948-9CA1-7D23B3628A5A}"/>
              </a:ext>
            </a:extLst>
          </p:cNvPr>
          <p:cNvGrpSpPr/>
          <p:nvPr/>
        </p:nvGrpSpPr>
        <p:grpSpPr>
          <a:xfrm>
            <a:off x="4135670" y="4329587"/>
            <a:ext cx="2489200" cy="1803202"/>
            <a:chOff x="3749834" y="3276027"/>
            <a:chExt cx="2489200" cy="1803202"/>
          </a:xfrm>
        </p:grpSpPr>
        <p:sp>
          <p:nvSpPr>
            <p:cNvPr id="37" name="Dikdörtgen 23">
              <a:extLst>
                <a:ext uri="{FF2B5EF4-FFF2-40B4-BE49-F238E27FC236}">
                  <a16:creationId xmlns:a16="http://schemas.microsoft.com/office/drawing/2014/main" id="{F9A931DA-CA8C-2C44-A485-BC655F727413}"/>
                </a:ext>
              </a:extLst>
            </p:cNvPr>
            <p:cNvSpPr/>
            <p:nvPr/>
          </p:nvSpPr>
          <p:spPr>
            <a:xfrm>
              <a:off x="3749834" y="3276027"/>
              <a:ext cx="2489200" cy="1803202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latin typeface="Trebuchet MS" panose="020B0603020202020204" pitchFamily="34" charset="0"/>
              </a:endParaRPr>
            </a:p>
          </p:txBody>
        </p:sp>
        <p:sp>
          <p:nvSpPr>
            <p:cNvPr id="38" name="Dikdörtgen 24">
              <a:extLst>
                <a:ext uri="{FF2B5EF4-FFF2-40B4-BE49-F238E27FC236}">
                  <a16:creationId xmlns:a16="http://schemas.microsoft.com/office/drawing/2014/main" id="{86F01F1C-644D-C54E-BCAD-DE29D4F9A41A}"/>
                </a:ext>
              </a:extLst>
            </p:cNvPr>
            <p:cNvSpPr/>
            <p:nvPr/>
          </p:nvSpPr>
          <p:spPr>
            <a:xfrm>
              <a:off x="3819706" y="3545059"/>
              <a:ext cx="1136628" cy="1407378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US" b="1" dirty="0">
                  <a:solidFill>
                    <a:srgbClr val="00B050"/>
                  </a:solidFill>
                  <a:latin typeface="Trebuchet MS" panose="020B0603020202020204" pitchFamily="34" charset="0"/>
                </a:rPr>
                <a:t>Bank 0</a:t>
              </a:r>
              <a:endParaRPr lang="tr-TR" b="1" dirty="0">
                <a:solidFill>
                  <a:srgbClr val="00B050"/>
                </a:solidFill>
                <a:latin typeface="Trebuchet MS" panose="020B0603020202020204" pitchFamily="34" charset="0"/>
              </a:endParaRPr>
            </a:p>
          </p:txBody>
        </p:sp>
        <p:sp>
          <p:nvSpPr>
            <p:cNvPr id="46" name="Dikdörtgen 25">
              <a:extLst>
                <a:ext uri="{FF2B5EF4-FFF2-40B4-BE49-F238E27FC236}">
                  <a16:creationId xmlns:a16="http://schemas.microsoft.com/office/drawing/2014/main" id="{3E53421C-1BF5-CE4B-8627-1D729EE5E5EC}"/>
                </a:ext>
              </a:extLst>
            </p:cNvPr>
            <p:cNvSpPr/>
            <p:nvPr/>
          </p:nvSpPr>
          <p:spPr>
            <a:xfrm>
              <a:off x="3819706" y="4028521"/>
              <a:ext cx="1136628" cy="994497"/>
            </a:xfrm>
            <a:prstGeom prst="rect">
              <a:avLst/>
            </a:prstGeom>
            <a:solidFill>
              <a:srgbClr val="7030A0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Trebuchet MS" panose="020B0603020202020204" pitchFamily="34" charset="0"/>
              </a:endParaRPr>
            </a:p>
          </p:txBody>
        </p:sp>
        <p:sp>
          <p:nvSpPr>
            <p:cNvPr id="48" name="Dikdörtgen 26">
              <a:extLst>
                <a:ext uri="{FF2B5EF4-FFF2-40B4-BE49-F238E27FC236}">
                  <a16:creationId xmlns:a16="http://schemas.microsoft.com/office/drawing/2014/main" id="{D7B3784F-4C53-FD4D-AF3E-6A8BCE2BF5AF}"/>
                </a:ext>
              </a:extLst>
            </p:cNvPr>
            <p:cNvSpPr/>
            <p:nvPr/>
          </p:nvSpPr>
          <p:spPr>
            <a:xfrm>
              <a:off x="3838711" y="4774528"/>
              <a:ext cx="1090636" cy="223446"/>
            </a:xfrm>
            <a:prstGeom prst="rect">
              <a:avLst/>
            </a:prstGeom>
            <a:solidFill>
              <a:schemeClr val="tx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atin typeface="Trebuchet MS" panose="020B0603020202020204" pitchFamily="34" charset="0"/>
                </a:rPr>
                <a:t>A</a:t>
              </a:r>
              <a:endParaRPr lang="tr-TR" dirty="0">
                <a:latin typeface="Trebuchet MS" panose="020B0603020202020204" pitchFamily="34" charset="0"/>
              </a:endParaRPr>
            </a:p>
          </p:txBody>
        </p:sp>
        <p:sp>
          <p:nvSpPr>
            <p:cNvPr id="49" name="Dikdörtgen 27">
              <a:extLst>
                <a:ext uri="{FF2B5EF4-FFF2-40B4-BE49-F238E27FC236}">
                  <a16:creationId xmlns:a16="http://schemas.microsoft.com/office/drawing/2014/main" id="{C959EA2A-B6B8-A447-9994-817F69946094}"/>
                </a:ext>
              </a:extLst>
            </p:cNvPr>
            <p:cNvSpPr/>
            <p:nvPr/>
          </p:nvSpPr>
          <p:spPr>
            <a:xfrm>
              <a:off x="5032556" y="3545059"/>
              <a:ext cx="1136628" cy="1407378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US" b="1" dirty="0">
                  <a:solidFill>
                    <a:srgbClr val="FF0000"/>
                  </a:solidFill>
                  <a:latin typeface="Trebuchet MS" panose="020B0603020202020204" pitchFamily="34" charset="0"/>
                </a:rPr>
                <a:t>Bank 1</a:t>
              </a:r>
              <a:endParaRPr lang="tr-TR" b="1" dirty="0">
                <a:solidFill>
                  <a:srgbClr val="FF0000"/>
                </a:solidFill>
                <a:latin typeface="Trebuchet MS" panose="020B0603020202020204" pitchFamily="34" charset="0"/>
              </a:endParaRPr>
            </a:p>
          </p:txBody>
        </p:sp>
        <p:sp>
          <p:nvSpPr>
            <p:cNvPr id="50" name="Dikdörtgen 28">
              <a:extLst>
                <a:ext uri="{FF2B5EF4-FFF2-40B4-BE49-F238E27FC236}">
                  <a16:creationId xmlns:a16="http://schemas.microsoft.com/office/drawing/2014/main" id="{A41EFC56-F1D8-A949-8AB5-35E54CAB65AC}"/>
                </a:ext>
              </a:extLst>
            </p:cNvPr>
            <p:cNvSpPr/>
            <p:nvPr/>
          </p:nvSpPr>
          <p:spPr>
            <a:xfrm>
              <a:off x="5032556" y="4028521"/>
              <a:ext cx="1136628" cy="994497"/>
            </a:xfrm>
            <a:prstGeom prst="rect">
              <a:avLst/>
            </a:prstGeom>
            <a:solidFill>
              <a:srgbClr val="7030A0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en-US" dirty="0">
                <a:solidFill>
                  <a:sysClr val="windowText" lastClr="000000"/>
                </a:solidFill>
                <a:latin typeface="Trebuchet MS" panose="020B0603020202020204" pitchFamily="34" charset="0"/>
              </a:endParaRPr>
            </a:p>
          </p:txBody>
        </p:sp>
        <p:sp>
          <p:nvSpPr>
            <p:cNvPr id="53" name="Dikdörtgen 29">
              <a:extLst>
                <a:ext uri="{FF2B5EF4-FFF2-40B4-BE49-F238E27FC236}">
                  <a16:creationId xmlns:a16="http://schemas.microsoft.com/office/drawing/2014/main" id="{82838C43-4AAA-0F4B-BC86-C7A06EEE55A5}"/>
                </a:ext>
              </a:extLst>
            </p:cNvPr>
            <p:cNvSpPr/>
            <p:nvPr/>
          </p:nvSpPr>
          <p:spPr>
            <a:xfrm>
              <a:off x="5049996" y="4774528"/>
              <a:ext cx="587883" cy="223446"/>
            </a:xfrm>
            <a:prstGeom prst="rect">
              <a:avLst/>
            </a:prstGeom>
            <a:solidFill>
              <a:schemeClr val="tx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atin typeface="Trebuchet MS" panose="020B0603020202020204" pitchFamily="34" charset="0"/>
                </a:rPr>
                <a:t>A</a:t>
              </a:r>
              <a:endParaRPr lang="tr-TR" dirty="0">
                <a:latin typeface="Trebuchet MS" panose="020B0603020202020204" pitchFamily="34" charset="0"/>
              </a:endParaRPr>
            </a:p>
          </p:txBody>
        </p:sp>
        <p:sp>
          <p:nvSpPr>
            <p:cNvPr id="54" name="Dikdörtgen 30">
              <a:extLst>
                <a:ext uri="{FF2B5EF4-FFF2-40B4-BE49-F238E27FC236}">
                  <a16:creationId xmlns:a16="http://schemas.microsoft.com/office/drawing/2014/main" id="{12259509-E2F5-C346-B254-0E00D628CA4D}"/>
                </a:ext>
              </a:extLst>
            </p:cNvPr>
            <p:cNvSpPr/>
            <p:nvPr/>
          </p:nvSpPr>
          <p:spPr>
            <a:xfrm>
              <a:off x="3838712" y="4137025"/>
              <a:ext cx="1090636" cy="223446"/>
            </a:xfrm>
            <a:prstGeom prst="rect">
              <a:avLst/>
            </a:prstGeom>
            <a:solidFill>
              <a:schemeClr val="tx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atin typeface="Trebuchet MS" panose="020B0603020202020204" pitchFamily="34" charset="0"/>
                </a:rPr>
                <a:t>0000000</a:t>
              </a:r>
              <a:endParaRPr lang="tr-TR" dirty="0">
                <a:latin typeface="Trebuchet MS" panose="020B0603020202020204" pitchFamily="34" charset="0"/>
              </a:endParaRPr>
            </a:p>
          </p:txBody>
        </p:sp>
        <p:sp>
          <p:nvSpPr>
            <p:cNvPr id="55" name="Dikdörtgen 31">
              <a:extLst>
                <a:ext uri="{FF2B5EF4-FFF2-40B4-BE49-F238E27FC236}">
                  <a16:creationId xmlns:a16="http://schemas.microsoft.com/office/drawing/2014/main" id="{426D4344-6E47-D140-A4DF-48D1EA19FDA3}"/>
                </a:ext>
              </a:extLst>
            </p:cNvPr>
            <p:cNvSpPr/>
            <p:nvPr/>
          </p:nvSpPr>
          <p:spPr>
            <a:xfrm>
              <a:off x="5049997" y="4137025"/>
              <a:ext cx="1090636" cy="223446"/>
            </a:xfrm>
            <a:prstGeom prst="rect">
              <a:avLst/>
            </a:prstGeom>
            <a:solidFill>
              <a:schemeClr val="tx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latin typeface="Trebuchet MS" panose="020B0603020202020204" pitchFamily="34" charset="0"/>
                </a:rPr>
                <a:t>0000000</a:t>
              </a:r>
              <a:endParaRPr lang="tr-TR" dirty="0">
                <a:latin typeface="Trebuchet MS" panose="020B0603020202020204" pitchFamily="34" charset="0"/>
              </a:endParaRPr>
            </a:p>
          </p:txBody>
        </p:sp>
      </p:grpSp>
      <p:sp>
        <p:nvSpPr>
          <p:cNvPr id="56" name="Metin kutusu 33">
            <a:extLst>
              <a:ext uri="{FF2B5EF4-FFF2-40B4-BE49-F238E27FC236}">
                <a16:creationId xmlns:a16="http://schemas.microsoft.com/office/drawing/2014/main" id="{36499D7A-7244-6E42-BF95-F83A99B4DC87}"/>
              </a:ext>
            </a:extLst>
          </p:cNvPr>
          <p:cNvSpPr txBox="1"/>
          <p:nvPr/>
        </p:nvSpPr>
        <p:spPr>
          <a:xfrm>
            <a:off x="6694742" y="4836642"/>
            <a:ext cx="23745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5"/>
                </a:solidFill>
              </a:rPr>
              <a:t>We can at least </a:t>
            </a:r>
            <a:br>
              <a:rPr lang="en-US" sz="2000" b="1" dirty="0">
                <a:solidFill>
                  <a:schemeClr val="accent5"/>
                </a:solidFill>
              </a:rPr>
            </a:br>
            <a:r>
              <a:rPr lang="en-US" sz="2000" b="1" dirty="0">
                <a:solidFill>
                  <a:schemeClr val="accent5"/>
                </a:solidFill>
              </a:rPr>
              <a:t>copy 8 KiB </a:t>
            </a:r>
            <a:br>
              <a:rPr lang="en-US" sz="2000" b="1" dirty="0">
                <a:solidFill>
                  <a:schemeClr val="accent5"/>
                </a:solidFill>
              </a:rPr>
            </a:br>
            <a:r>
              <a:rPr lang="en-US" sz="2000" b="1" dirty="0">
                <a:solidFill>
                  <a:schemeClr val="accent5"/>
                </a:solidFill>
              </a:rPr>
              <a:t>using </a:t>
            </a:r>
            <a:r>
              <a:rPr lang="en-US" sz="2000" b="1" dirty="0" err="1">
                <a:solidFill>
                  <a:schemeClr val="accent5"/>
                </a:solidFill>
              </a:rPr>
              <a:t>RowClone</a:t>
            </a:r>
            <a:endParaRPr lang="en-US" sz="2000" b="1" dirty="0">
              <a:solidFill>
                <a:schemeClr val="accent5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349A6E6-DD31-3047-994C-378DA7FF2507}"/>
              </a:ext>
            </a:extLst>
          </p:cNvPr>
          <p:cNvSpPr txBox="1"/>
          <p:nvPr/>
        </p:nvSpPr>
        <p:spPr>
          <a:xfrm>
            <a:off x="4166615" y="5474768"/>
            <a:ext cx="1206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TR" b="1" dirty="0">
                <a:solidFill>
                  <a:schemeClr val="bg1"/>
                </a:solidFill>
              </a:rPr>
              <a:t>8 KiB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776E880-967F-0040-B443-CD89BEE097CF}"/>
              </a:ext>
            </a:extLst>
          </p:cNvPr>
          <p:cNvSpPr txBox="1"/>
          <p:nvPr/>
        </p:nvSpPr>
        <p:spPr>
          <a:xfrm>
            <a:off x="5392120" y="5458756"/>
            <a:ext cx="1206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TR" b="1" dirty="0">
                <a:solidFill>
                  <a:schemeClr val="bg1"/>
                </a:solidFill>
              </a:rPr>
              <a:t>4 KiB</a:t>
            </a:r>
          </a:p>
        </p:txBody>
      </p:sp>
    </p:spTree>
    <p:extLst>
      <p:ext uri="{BB962C8B-B14F-4D97-AF65-F5344CB8AC3E}">
        <p14:creationId xmlns:p14="http://schemas.microsoft.com/office/powerpoint/2010/main" val="3202903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1B9259E8-760C-422A-9B02-4AB5D94182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Data Mapping (II)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B51EB6C1-85D3-4166-BAD4-EF283692E3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5488" y="4438484"/>
            <a:ext cx="8815517" cy="195200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OS has </a:t>
            </a:r>
            <a:r>
              <a:rPr lang="en-US" b="1" dirty="0"/>
              <a:t>full control </a:t>
            </a:r>
            <a:r>
              <a:rPr lang="en-US" dirty="0"/>
              <a:t>over VA </a:t>
            </a:r>
            <a:r>
              <a:rPr lang="en-US" dirty="0">
                <a:sym typeface="Wingdings" panose="05000000000000000000" pitchFamily="2" charset="2"/>
              </a:rPr>
              <a:t> PA translation</a:t>
            </a:r>
            <a:br>
              <a:rPr lang="en-US" dirty="0">
                <a:sym typeface="Wingdings" panose="05000000000000000000" pitchFamily="2" charset="2"/>
              </a:rPr>
            </a:br>
            <a:r>
              <a:rPr lang="en-US" b="1" dirty="0">
                <a:solidFill>
                  <a:srgbClr val="C00000"/>
                </a:solidFill>
                <a:sym typeface="Wingdings" panose="05000000000000000000" pitchFamily="2" charset="2"/>
              </a:rPr>
              <a:t>No control </a:t>
            </a:r>
            <a:r>
              <a:rPr lang="en-US" dirty="0">
                <a:sym typeface="Wingdings" panose="05000000000000000000" pitchFamily="2" charset="2"/>
              </a:rPr>
              <a:t>over PA  DRAM address mapping</a:t>
            </a:r>
          </a:p>
          <a:p>
            <a:pPr marL="0" indent="0">
              <a:buNone/>
            </a:pPr>
            <a:r>
              <a:rPr lang="en-US" b="1" dirty="0">
                <a:solidFill>
                  <a:schemeClr val="accent6"/>
                </a:solidFill>
                <a:sym typeface="Wingdings" panose="05000000000000000000" pitchFamily="2" charset="2"/>
              </a:rPr>
              <a:t>Idea:</a:t>
            </a:r>
            <a:r>
              <a:rPr lang="en-US" dirty="0">
                <a:sym typeface="Wingdings" panose="05000000000000000000" pitchFamily="2" charset="2"/>
              </a:rPr>
              <a:t> If we can </a:t>
            </a:r>
            <a:r>
              <a:rPr lang="en-US" b="1" dirty="0">
                <a:sym typeface="Wingdings" panose="05000000000000000000" pitchFamily="2" charset="2"/>
              </a:rPr>
              <a:t>control VA  PA </a:t>
            </a:r>
            <a:r>
              <a:rPr lang="en-US" dirty="0">
                <a:sym typeface="Wingdings" panose="05000000000000000000" pitchFamily="2" charset="2"/>
              </a:rPr>
              <a:t>and we </a:t>
            </a:r>
            <a:r>
              <a:rPr lang="en-US" b="1" dirty="0">
                <a:sym typeface="Wingdings" panose="05000000000000000000" pitchFamily="2" charset="2"/>
              </a:rPr>
              <a:t>know </a:t>
            </a:r>
            <a:r>
              <a:rPr lang="en-US" dirty="0">
                <a:sym typeface="Wingdings" panose="05000000000000000000" pitchFamily="2" charset="2"/>
              </a:rPr>
              <a:t>the </a:t>
            </a:r>
            <a:r>
              <a:rPr lang="en-US" b="1" dirty="0">
                <a:sym typeface="Wingdings" panose="05000000000000000000" pitchFamily="2" charset="2"/>
              </a:rPr>
              <a:t>PA  DRAM</a:t>
            </a:r>
            <a:r>
              <a:rPr lang="en-US" dirty="0">
                <a:sym typeface="Wingdings" panose="05000000000000000000" pitchFamily="2" charset="2"/>
              </a:rPr>
              <a:t> mappings, we can implement </a:t>
            </a:r>
            <a:r>
              <a:rPr lang="en-US" i="1" dirty="0" err="1">
                <a:sym typeface="Wingdings" panose="05000000000000000000" pitchFamily="2" charset="2"/>
              </a:rPr>
              <a:t>alloc_align</a:t>
            </a:r>
            <a:endParaRPr lang="tr-TR" dirty="0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20D1A776-9488-4894-AF26-5846584F45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D2B53-EDAE-4B41-B849-8916FA40BCB6}" type="slidenum">
              <a:rPr lang="en-US" smtClean="0"/>
              <a:pPr/>
              <a:t>41</a:t>
            </a:fld>
            <a:endParaRPr lang="en-US"/>
          </a:p>
        </p:txBody>
      </p:sp>
      <p:sp>
        <p:nvSpPr>
          <p:cNvPr id="5" name="Dikdörtgen 4">
            <a:extLst>
              <a:ext uri="{FF2B5EF4-FFF2-40B4-BE49-F238E27FC236}">
                <a16:creationId xmlns:a16="http://schemas.microsoft.com/office/drawing/2014/main" id="{2D259F6C-0C4A-45AE-95D9-F3F7A6DE648F}"/>
              </a:ext>
            </a:extLst>
          </p:cNvPr>
          <p:cNvSpPr/>
          <p:nvPr/>
        </p:nvSpPr>
        <p:spPr>
          <a:xfrm>
            <a:off x="838546" y="2208116"/>
            <a:ext cx="1600200" cy="35242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350" dirty="0"/>
          </a:p>
        </p:txBody>
      </p:sp>
      <p:sp>
        <p:nvSpPr>
          <p:cNvPr id="6" name="Dikdörtgen 5">
            <a:extLst>
              <a:ext uri="{FF2B5EF4-FFF2-40B4-BE49-F238E27FC236}">
                <a16:creationId xmlns:a16="http://schemas.microsoft.com/office/drawing/2014/main" id="{7610BD8E-586D-488D-B2B6-24700EFBA202}"/>
              </a:ext>
            </a:extLst>
          </p:cNvPr>
          <p:cNvSpPr/>
          <p:nvPr/>
        </p:nvSpPr>
        <p:spPr>
          <a:xfrm>
            <a:off x="838546" y="2560541"/>
            <a:ext cx="1600200" cy="35242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350" dirty="0"/>
          </a:p>
        </p:txBody>
      </p:sp>
      <p:sp>
        <p:nvSpPr>
          <p:cNvPr id="7" name="Dikdörtgen 6">
            <a:extLst>
              <a:ext uri="{FF2B5EF4-FFF2-40B4-BE49-F238E27FC236}">
                <a16:creationId xmlns:a16="http://schemas.microsoft.com/office/drawing/2014/main" id="{0B966E8B-9ED6-4931-A283-199A8E89A786}"/>
              </a:ext>
            </a:extLst>
          </p:cNvPr>
          <p:cNvSpPr/>
          <p:nvPr/>
        </p:nvSpPr>
        <p:spPr>
          <a:xfrm>
            <a:off x="838546" y="2912837"/>
            <a:ext cx="1600200" cy="35242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350" dirty="0"/>
          </a:p>
        </p:txBody>
      </p:sp>
      <p:sp>
        <p:nvSpPr>
          <p:cNvPr id="8" name="Dikdörtgen 7">
            <a:extLst>
              <a:ext uri="{FF2B5EF4-FFF2-40B4-BE49-F238E27FC236}">
                <a16:creationId xmlns:a16="http://schemas.microsoft.com/office/drawing/2014/main" id="{B8A91B58-9C75-42DE-B97F-763A6242B272}"/>
              </a:ext>
            </a:extLst>
          </p:cNvPr>
          <p:cNvSpPr/>
          <p:nvPr/>
        </p:nvSpPr>
        <p:spPr>
          <a:xfrm>
            <a:off x="838546" y="3247790"/>
            <a:ext cx="1600200" cy="35242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350" dirty="0"/>
          </a:p>
        </p:txBody>
      </p:sp>
      <p:cxnSp>
        <p:nvCxnSpPr>
          <p:cNvPr id="9" name="Düz Bağlayıcı 8">
            <a:extLst>
              <a:ext uri="{FF2B5EF4-FFF2-40B4-BE49-F238E27FC236}">
                <a16:creationId xmlns:a16="http://schemas.microsoft.com/office/drawing/2014/main" id="{CA6CB6B9-382E-4692-8025-D08360C88F8D}"/>
              </a:ext>
            </a:extLst>
          </p:cNvPr>
          <p:cNvCxnSpPr/>
          <p:nvPr/>
        </p:nvCxnSpPr>
        <p:spPr>
          <a:xfrm>
            <a:off x="2991196" y="1678526"/>
            <a:ext cx="0" cy="2407920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Dikdörtgen 9">
            <a:extLst>
              <a:ext uri="{FF2B5EF4-FFF2-40B4-BE49-F238E27FC236}">
                <a16:creationId xmlns:a16="http://schemas.microsoft.com/office/drawing/2014/main" id="{E0A07DAD-FBFA-40AA-A9AC-4E8FDA52EA62}"/>
              </a:ext>
            </a:extLst>
          </p:cNvPr>
          <p:cNvSpPr/>
          <p:nvPr/>
        </p:nvSpPr>
        <p:spPr>
          <a:xfrm>
            <a:off x="3543300" y="1693379"/>
            <a:ext cx="1600200" cy="35242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350" dirty="0"/>
          </a:p>
        </p:txBody>
      </p:sp>
      <p:sp>
        <p:nvSpPr>
          <p:cNvPr id="11" name="Dikdörtgen 10">
            <a:extLst>
              <a:ext uri="{FF2B5EF4-FFF2-40B4-BE49-F238E27FC236}">
                <a16:creationId xmlns:a16="http://schemas.microsoft.com/office/drawing/2014/main" id="{BD2B6300-4935-48DD-8F20-7E557484CB03}"/>
              </a:ext>
            </a:extLst>
          </p:cNvPr>
          <p:cNvSpPr/>
          <p:nvPr/>
        </p:nvSpPr>
        <p:spPr>
          <a:xfrm>
            <a:off x="3543299" y="2335158"/>
            <a:ext cx="1600200" cy="35242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350" dirty="0"/>
          </a:p>
        </p:txBody>
      </p:sp>
      <p:sp>
        <p:nvSpPr>
          <p:cNvPr id="12" name="Dikdörtgen 11">
            <a:extLst>
              <a:ext uri="{FF2B5EF4-FFF2-40B4-BE49-F238E27FC236}">
                <a16:creationId xmlns:a16="http://schemas.microsoft.com/office/drawing/2014/main" id="{8DCEA562-13D8-409B-ABFA-930514C48957}"/>
              </a:ext>
            </a:extLst>
          </p:cNvPr>
          <p:cNvSpPr/>
          <p:nvPr/>
        </p:nvSpPr>
        <p:spPr>
          <a:xfrm>
            <a:off x="3543300" y="2912708"/>
            <a:ext cx="1600200" cy="35242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350" dirty="0"/>
          </a:p>
        </p:txBody>
      </p:sp>
      <p:sp>
        <p:nvSpPr>
          <p:cNvPr id="13" name="Dikdörtgen 12">
            <a:extLst>
              <a:ext uri="{FF2B5EF4-FFF2-40B4-BE49-F238E27FC236}">
                <a16:creationId xmlns:a16="http://schemas.microsoft.com/office/drawing/2014/main" id="{6450C9A1-BFE5-45B5-90EC-65B3C143BFD3}"/>
              </a:ext>
            </a:extLst>
          </p:cNvPr>
          <p:cNvSpPr/>
          <p:nvPr/>
        </p:nvSpPr>
        <p:spPr>
          <a:xfrm>
            <a:off x="3543299" y="3910104"/>
            <a:ext cx="1600200" cy="35242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350" dirty="0"/>
          </a:p>
        </p:txBody>
      </p:sp>
      <p:cxnSp>
        <p:nvCxnSpPr>
          <p:cNvPr id="14" name="Düz Bağlayıcı 13">
            <a:extLst>
              <a:ext uri="{FF2B5EF4-FFF2-40B4-BE49-F238E27FC236}">
                <a16:creationId xmlns:a16="http://schemas.microsoft.com/office/drawing/2014/main" id="{D3FE68CF-AADA-4021-AED1-4501687C429C}"/>
              </a:ext>
            </a:extLst>
          </p:cNvPr>
          <p:cNvCxnSpPr/>
          <p:nvPr/>
        </p:nvCxnSpPr>
        <p:spPr>
          <a:xfrm>
            <a:off x="5695950" y="1678397"/>
            <a:ext cx="0" cy="2407920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Dikdörtgen 14">
            <a:extLst>
              <a:ext uri="{FF2B5EF4-FFF2-40B4-BE49-F238E27FC236}">
                <a16:creationId xmlns:a16="http://schemas.microsoft.com/office/drawing/2014/main" id="{1F1783C7-87FA-44E6-B1BE-7509B2461835}"/>
              </a:ext>
            </a:extLst>
          </p:cNvPr>
          <p:cNvSpPr/>
          <p:nvPr/>
        </p:nvSpPr>
        <p:spPr>
          <a:xfrm>
            <a:off x="6035039" y="2131658"/>
            <a:ext cx="2606040" cy="156210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350"/>
          </a:p>
        </p:txBody>
      </p:sp>
      <p:sp>
        <p:nvSpPr>
          <p:cNvPr id="16" name="Dikdörtgen 15">
            <a:extLst>
              <a:ext uri="{FF2B5EF4-FFF2-40B4-BE49-F238E27FC236}">
                <a16:creationId xmlns:a16="http://schemas.microsoft.com/office/drawing/2014/main" id="{2E65C765-5F63-4311-84A0-962717F6270E}"/>
              </a:ext>
            </a:extLst>
          </p:cNvPr>
          <p:cNvSpPr/>
          <p:nvPr/>
        </p:nvSpPr>
        <p:spPr>
          <a:xfrm>
            <a:off x="6156959" y="2356448"/>
            <a:ext cx="1120140" cy="121920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350" b="1" dirty="0">
                <a:solidFill>
                  <a:sysClr val="windowText" lastClr="000000"/>
                </a:solidFill>
              </a:rPr>
              <a:t>Bank 0</a:t>
            </a:r>
            <a:endParaRPr lang="tr-TR" sz="1350" b="1" dirty="0">
              <a:solidFill>
                <a:sysClr val="windowText" lastClr="000000"/>
              </a:solidFill>
            </a:endParaRPr>
          </a:p>
        </p:txBody>
      </p:sp>
      <p:sp>
        <p:nvSpPr>
          <p:cNvPr id="17" name="Dikdörtgen 16">
            <a:extLst>
              <a:ext uri="{FF2B5EF4-FFF2-40B4-BE49-F238E27FC236}">
                <a16:creationId xmlns:a16="http://schemas.microsoft.com/office/drawing/2014/main" id="{9DC4E257-C118-4F49-994E-323E1093D95C}"/>
              </a:ext>
            </a:extLst>
          </p:cNvPr>
          <p:cNvSpPr/>
          <p:nvPr/>
        </p:nvSpPr>
        <p:spPr>
          <a:xfrm>
            <a:off x="7399019" y="2356448"/>
            <a:ext cx="1120140" cy="121920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350" b="1" dirty="0">
                <a:solidFill>
                  <a:sysClr val="windowText" lastClr="000000"/>
                </a:solidFill>
              </a:rPr>
              <a:t>Bank 1</a:t>
            </a:r>
            <a:endParaRPr lang="tr-TR" sz="1350" b="1" dirty="0">
              <a:solidFill>
                <a:sysClr val="windowText" lastClr="000000"/>
              </a:solidFill>
            </a:endParaRPr>
          </a:p>
        </p:txBody>
      </p:sp>
      <p:sp>
        <p:nvSpPr>
          <p:cNvPr id="18" name="Dikdörtgen 17">
            <a:extLst>
              <a:ext uri="{FF2B5EF4-FFF2-40B4-BE49-F238E27FC236}">
                <a16:creationId xmlns:a16="http://schemas.microsoft.com/office/drawing/2014/main" id="{2B165BDB-8F3B-42D4-8B46-65A2FB115529}"/>
              </a:ext>
            </a:extLst>
          </p:cNvPr>
          <p:cNvSpPr/>
          <p:nvPr/>
        </p:nvSpPr>
        <p:spPr>
          <a:xfrm>
            <a:off x="6156959" y="3145118"/>
            <a:ext cx="1120140" cy="430530"/>
          </a:xfrm>
          <a:prstGeom prst="rect">
            <a:avLst/>
          </a:prstGeom>
          <a:solidFill>
            <a:srgbClr val="7030A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1350" dirty="0">
              <a:solidFill>
                <a:sysClr val="windowText" lastClr="000000"/>
              </a:solidFill>
            </a:endParaRPr>
          </a:p>
        </p:txBody>
      </p:sp>
      <p:sp>
        <p:nvSpPr>
          <p:cNvPr id="19" name="Dikdörtgen 18">
            <a:extLst>
              <a:ext uri="{FF2B5EF4-FFF2-40B4-BE49-F238E27FC236}">
                <a16:creationId xmlns:a16="http://schemas.microsoft.com/office/drawing/2014/main" id="{4AB5F13D-6A44-46D6-A79A-1BD1C23BBAB1}"/>
              </a:ext>
            </a:extLst>
          </p:cNvPr>
          <p:cNvSpPr/>
          <p:nvPr/>
        </p:nvSpPr>
        <p:spPr>
          <a:xfrm>
            <a:off x="6156959" y="2714588"/>
            <a:ext cx="1120140" cy="430530"/>
          </a:xfrm>
          <a:prstGeom prst="rect">
            <a:avLst/>
          </a:prstGeom>
          <a:solidFill>
            <a:srgbClr val="0070C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1350" dirty="0">
              <a:solidFill>
                <a:sysClr val="windowText" lastClr="000000"/>
              </a:solidFill>
            </a:endParaRPr>
          </a:p>
        </p:txBody>
      </p:sp>
      <p:sp>
        <p:nvSpPr>
          <p:cNvPr id="20" name="Dikdörtgen 19">
            <a:extLst>
              <a:ext uri="{FF2B5EF4-FFF2-40B4-BE49-F238E27FC236}">
                <a16:creationId xmlns:a16="http://schemas.microsoft.com/office/drawing/2014/main" id="{E4228197-810E-42B3-B0CC-7172F9DDCCD6}"/>
              </a:ext>
            </a:extLst>
          </p:cNvPr>
          <p:cNvSpPr/>
          <p:nvPr/>
        </p:nvSpPr>
        <p:spPr>
          <a:xfrm>
            <a:off x="7399019" y="3145118"/>
            <a:ext cx="1120140" cy="430530"/>
          </a:xfrm>
          <a:prstGeom prst="rect">
            <a:avLst/>
          </a:prstGeom>
          <a:solidFill>
            <a:srgbClr val="7030A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1350" dirty="0">
              <a:solidFill>
                <a:sysClr val="windowText" lastClr="000000"/>
              </a:solidFill>
            </a:endParaRPr>
          </a:p>
        </p:txBody>
      </p:sp>
      <p:sp>
        <p:nvSpPr>
          <p:cNvPr id="21" name="Dikdörtgen 20">
            <a:extLst>
              <a:ext uri="{FF2B5EF4-FFF2-40B4-BE49-F238E27FC236}">
                <a16:creationId xmlns:a16="http://schemas.microsoft.com/office/drawing/2014/main" id="{B163CC3A-6DC8-4D20-8CDF-2F25AAC29323}"/>
              </a:ext>
            </a:extLst>
          </p:cNvPr>
          <p:cNvSpPr/>
          <p:nvPr/>
        </p:nvSpPr>
        <p:spPr>
          <a:xfrm>
            <a:off x="7399019" y="2714588"/>
            <a:ext cx="1120140" cy="430530"/>
          </a:xfrm>
          <a:prstGeom prst="rect">
            <a:avLst/>
          </a:prstGeom>
          <a:solidFill>
            <a:srgbClr val="0070C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1350" dirty="0">
              <a:solidFill>
                <a:sysClr val="windowText" lastClr="000000"/>
              </a:solidFill>
            </a:endParaRPr>
          </a:p>
        </p:txBody>
      </p:sp>
      <p:cxnSp>
        <p:nvCxnSpPr>
          <p:cNvPr id="22" name="Düz Ok Bağlayıcısı 21">
            <a:extLst>
              <a:ext uri="{FF2B5EF4-FFF2-40B4-BE49-F238E27FC236}">
                <a16:creationId xmlns:a16="http://schemas.microsoft.com/office/drawing/2014/main" id="{CC5813B7-6E14-42CF-B6C5-570D65D2F1CD}"/>
              </a:ext>
            </a:extLst>
          </p:cNvPr>
          <p:cNvCxnSpPr>
            <a:stCxn id="5" idx="3"/>
            <a:endCxn id="10" idx="1"/>
          </p:cNvCxnSpPr>
          <p:nvPr/>
        </p:nvCxnSpPr>
        <p:spPr>
          <a:xfrm flipV="1">
            <a:off x="2438746" y="1869591"/>
            <a:ext cx="1104554" cy="514737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Düz Ok Bağlayıcısı 22">
            <a:extLst>
              <a:ext uri="{FF2B5EF4-FFF2-40B4-BE49-F238E27FC236}">
                <a16:creationId xmlns:a16="http://schemas.microsoft.com/office/drawing/2014/main" id="{6958D0F0-0949-4B1E-BC02-22E6ADBE4FF9}"/>
              </a:ext>
            </a:extLst>
          </p:cNvPr>
          <p:cNvCxnSpPr>
            <a:cxnSpLocks/>
            <a:stCxn id="6" idx="3"/>
            <a:endCxn id="11" idx="1"/>
          </p:cNvCxnSpPr>
          <p:nvPr/>
        </p:nvCxnSpPr>
        <p:spPr>
          <a:xfrm flipV="1">
            <a:off x="2438746" y="2511370"/>
            <a:ext cx="1104553" cy="225383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Düz Ok Bağlayıcısı 23">
            <a:extLst>
              <a:ext uri="{FF2B5EF4-FFF2-40B4-BE49-F238E27FC236}">
                <a16:creationId xmlns:a16="http://schemas.microsoft.com/office/drawing/2014/main" id="{B4AD9479-3169-46C2-98F1-7B1ED2ABF6FA}"/>
              </a:ext>
            </a:extLst>
          </p:cNvPr>
          <p:cNvCxnSpPr>
            <a:cxnSpLocks/>
            <a:stCxn id="7" idx="3"/>
            <a:endCxn id="12" idx="1"/>
          </p:cNvCxnSpPr>
          <p:nvPr/>
        </p:nvCxnSpPr>
        <p:spPr>
          <a:xfrm flipV="1">
            <a:off x="2438746" y="3088920"/>
            <a:ext cx="1104554" cy="129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Düz Ok Bağlayıcısı 24">
            <a:extLst>
              <a:ext uri="{FF2B5EF4-FFF2-40B4-BE49-F238E27FC236}">
                <a16:creationId xmlns:a16="http://schemas.microsoft.com/office/drawing/2014/main" id="{18744444-F64E-4E0D-BA57-A9C099FFB5A1}"/>
              </a:ext>
            </a:extLst>
          </p:cNvPr>
          <p:cNvCxnSpPr>
            <a:cxnSpLocks/>
            <a:stCxn id="8" idx="3"/>
            <a:endCxn id="13" idx="1"/>
          </p:cNvCxnSpPr>
          <p:nvPr/>
        </p:nvCxnSpPr>
        <p:spPr>
          <a:xfrm>
            <a:off x="2438746" y="3424003"/>
            <a:ext cx="1104553" cy="662314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Düz Ok Bağlayıcısı 25">
            <a:extLst>
              <a:ext uri="{FF2B5EF4-FFF2-40B4-BE49-F238E27FC236}">
                <a16:creationId xmlns:a16="http://schemas.microsoft.com/office/drawing/2014/main" id="{ECD4504C-990C-4F7D-9D4F-C429C446974A}"/>
              </a:ext>
            </a:extLst>
          </p:cNvPr>
          <p:cNvCxnSpPr>
            <a:cxnSpLocks/>
            <a:stCxn id="13" idx="3"/>
          </p:cNvCxnSpPr>
          <p:nvPr/>
        </p:nvCxnSpPr>
        <p:spPr>
          <a:xfrm flipV="1">
            <a:off x="5143499" y="3344504"/>
            <a:ext cx="1291937" cy="741813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Düz Ok Bağlayıcısı 26">
            <a:extLst>
              <a:ext uri="{FF2B5EF4-FFF2-40B4-BE49-F238E27FC236}">
                <a16:creationId xmlns:a16="http://schemas.microsoft.com/office/drawing/2014/main" id="{5D4AE24D-4C3F-4017-BFB1-B55705B629AE}"/>
              </a:ext>
            </a:extLst>
          </p:cNvPr>
          <p:cNvCxnSpPr>
            <a:cxnSpLocks/>
            <a:stCxn id="12" idx="3"/>
          </p:cNvCxnSpPr>
          <p:nvPr/>
        </p:nvCxnSpPr>
        <p:spPr>
          <a:xfrm>
            <a:off x="5143499" y="3088921"/>
            <a:ext cx="1790699" cy="18755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Düz Ok Bağlayıcısı 27">
            <a:extLst>
              <a:ext uri="{FF2B5EF4-FFF2-40B4-BE49-F238E27FC236}">
                <a16:creationId xmlns:a16="http://schemas.microsoft.com/office/drawing/2014/main" id="{D00BC304-4072-487D-9615-6BF5BB092D04}"/>
              </a:ext>
            </a:extLst>
          </p:cNvPr>
          <p:cNvCxnSpPr>
            <a:cxnSpLocks/>
            <a:stCxn id="11" idx="3"/>
          </p:cNvCxnSpPr>
          <p:nvPr/>
        </p:nvCxnSpPr>
        <p:spPr>
          <a:xfrm>
            <a:off x="5143499" y="2511370"/>
            <a:ext cx="2484121" cy="401003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Düz Ok Bağlayıcısı 28">
            <a:extLst>
              <a:ext uri="{FF2B5EF4-FFF2-40B4-BE49-F238E27FC236}">
                <a16:creationId xmlns:a16="http://schemas.microsoft.com/office/drawing/2014/main" id="{9F43FA84-5E1B-46BD-A6F8-9A8B276E27DB}"/>
              </a:ext>
            </a:extLst>
          </p:cNvPr>
          <p:cNvCxnSpPr>
            <a:cxnSpLocks/>
            <a:stCxn id="10" idx="3"/>
          </p:cNvCxnSpPr>
          <p:nvPr/>
        </p:nvCxnSpPr>
        <p:spPr>
          <a:xfrm>
            <a:off x="5143500" y="1869592"/>
            <a:ext cx="2484120" cy="148625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Dikdörtgen: Köşeleri Yuvarlatılmış 29">
            <a:extLst>
              <a:ext uri="{FF2B5EF4-FFF2-40B4-BE49-F238E27FC236}">
                <a16:creationId xmlns:a16="http://schemas.microsoft.com/office/drawing/2014/main" id="{3E402179-D915-447A-83AA-F1371C1784FA}"/>
              </a:ext>
            </a:extLst>
          </p:cNvPr>
          <p:cNvSpPr/>
          <p:nvPr/>
        </p:nvSpPr>
        <p:spPr>
          <a:xfrm>
            <a:off x="783301" y="1116932"/>
            <a:ext cx="1710690" cy="462519"/>
          </a:xfrm>
          <a:prstGeom prst="roundRect">
            <a:avLst/>
          </a:prstGeom>
          <a:solidFill>
            <a:schemeClr val="accent6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/>
              <a:t>Virtual Address Space</a:t>
            </a:r>
            <a:endParaRPr lang="tr-TR" sz="1350" b="1" dirty="0"/>
          </a:p>
        </p:txBody>
      </p:sp>
      <p:sp>
        <p:nvSpPr>
          <p:cNvPr id="31" name="Dikdörtgen: Köşeleri Yuvarlatılmış 30">
            <a:extLst>
              <a:ext uri="{FF2B5EF4-FFF2-40B4-BE49-F238E27FC236}">
                <a16:creationId xmlns:a16="http://schemas.microsoft.com/office/drawing/2014/main" id="{8031FE31-9E51-4593-9842-524C8C1092B3}"/>
              </a:ext>
            </a:extLst>
          </p:cNvPr>
          <p:cNvSpPr/>
          <p:nvPr/>
        </p:nvSpPr>
        <p:spPr>
          <a:xfrm>
            <a:off x="3488054" y="1116932"/>
            <a:ext cx="1710690" cy="462519"/>
          </a:xfrm>
          <a:prstGeom prst="roundRect">
            <a:avLst/>
          </a:prstGeom>
          <a:solidFill>
            <a:schemeClr val="accent2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/>
              <a:t>Physical Address Space</a:t>
            </a:r>
            <a:endParaRPr lang="tr-TR" sz="1350" b="1" dirty="0"/>
          </a:p>
        </p:txBody>
      </p:sp>
      <p:sp>
        <p:nvSpPr>
          <p:cNvPr id="32" name="Dikdörtgen: Köşeleri Yuvarlatılmış 31">
            <a:extLst>
              <a:ext uri="{FF2B5EF4-FFF2-40B4-BE49-F238E27FC236}">
                <a16:creationId xmlns:a16="http://schemas.microsoft.com/office/drawing/2014/main" id="{74F43641-C837-442A-8609-FAE1C282EC77}"/>
              </a:ext>
            </a:extLst>
          </p:cNvPr>
          <p:cNvSpPr/>
          <p:nvPr/>
        </p:nvSpPr>
        <p:spPr>
          <a:xfrm>
            <a:off x="6482714" y="1116932"/>
            <a:ext cx="1710690" cy="462519"/>
          </a:xfrm>
          <a:prstGeom prst="roundRect">
            <a:avLst/>
          </a:prstGeom>
          <a:solidFill>
            <a:srgbClr val="C0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/>
              <a:t>DRAM Address Space</a:t>
            </a:r>
            <a:endParaRPr lang="tr-TR" sz="1350" b="1" dirty="0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EFAA21F1-CE27-40D5-93D5-6C689B9A960E}"/>
              </a:ext>
            </a:extLst>
          </p:cNvPr>
          <p:cNvSpPr/>
          <p:nvPr/>
        </p:nvSpPr>
        <p:spPr>
          <a:xfrm>
            <a:off x="5143151" y="1673105"/>
            <a:ext cx="994061" cy="2489601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35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448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DD5DABC2-7305-45F0-8049-D5B9A8B3F1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 err="1"/>
              <a:t>Alloc_align</a:t>
            </a:r>
            <a:r>
              <a:rPr lang="en-US" dirty="0"/>
              <a:t> (I)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60E9FA23-D1C2-4C13-ABB6-D3470B5D66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5488" y="1337481"/>
            <a:ext cx="8815517" cy="50530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>
                <a:latin typeface="Courier" pitchFamily="2" charset="0"/>
              </a:rPr>
              <a:t>void* </a:t>
            </a:r>
            <a:r>
              <a:rPr lang="en-US" b="1" dirty="0">
                <a:solidFill>
                  <a:schemeClr val="accent5"/>
                </a:solidFill>
                <a:latin typeface="Courier" pitchFamily="2" charset="0"/>
              </a:rPr>
              <a:t>array</a:t>
            </a:r>
            <a:r>
              <a:rPr lang="en-US" b="1" dirty="0">
                <a:latin typeface="Courier" pitchFamily="2" charset="0"/>
              </a:rPr>
              <a:t> = </a:t>
            </a:r>
            <a:r>
              <a:rPr lang="en-US" b="1" dirty="0" err="1">
                <a:latin typeface="Courier" pitchFamily="2" charset="0"/>
              </a:rPr>
              <a:t>alloc_align</a:t>
            </a:r>
            <a:r>
              <a:rPr lang="en-US" b="1" dirty="0">
                <a:latin typeface="Courier" pitchFamily="2" charset="0"/>
              </a:rPr>
              <a:t>(int </a:t>
            </a:r>
            <a:r>
              <a:rPr lang="en-US" b="1" dirty="0">
                <a:solidFill>
                  <a:schemeClr val="accent5"/>
                </a:solidFill>
                <a:latin typeface="Courier" pitchFamily="2" charset="0"/>
              </a:rPr>
              <a:t>size</a:t>
            </a:r>
            <a:r>
              <a:rPr lang="en-US" b="1" dirty="0">
                <a:latin typeface="Courier" pitchFamily="2" charset="0"/>
              </a:rPr>
              <a:t>);</a:t>
            </a:r>
          </a:p>
          <a:p>
            <a:pPr marL="0" indent="0">
              <a:buNone/>
            </a:pPr>
            <a:r>
              <a:rPr lang="en-US" dirty="0"/>
              <a:t>How to lay out an array onto DRAM?</a:t>
            </a:r>
          </a:p>
          <a:p>
            <a:pPr marL="514350" indent="-514350">
              <a:buFont typeface="+mj-lt"/>
              <a:buAutoNum type="romanUcPeriod"/>
            </a:pPr>
            <a:r>
              <a:rPr lang="en-US" sz="2400" dirty="0"/>
              <a:t>Distribute the array over multiple banks</a:t>
            </a:r>
            <a:br>
              <a:rPr lang="en-US" sz="2400" dirty="0"/>
            </a:br>
            <a:r>
              <a:rPr lang="en-US" sz="2400" dirty="0"/>
              <a:t>while occupying rows as fully as possible</a:t>
            </a:r>
          </a:p>
          <a:p>
            <a:pPr marL="514350" indent="-514350">
              <a:buFont typeface="+mj-lt"/>
              <a:buAutoNum type="romanUcPeriod"/>
            </a:pPr>
            <a:r>
              <a:rPr lang="en-US" sz="2400" dirty="0"/>
              <a:t>Fallback to </a:t>
            </a:r>
            <a:r>
              <a:rPr lang="en-US" sz="2400" dirty="0">
                <a:latin typeface="Courier" pitchFamily="2" charset="0"/>
              </a:rPr>
              <a:t>malloc(); </a:t>
            </a:r>
            <a:r>
              <a:rPr lang="en-US" sz="2400" dirty="0"/>
              <a:t>for remaining data</a:t>
            </a:r>
          </a:p>
          <a:p>
            <a:pPr marL="514350" indent="-514350">
              <a:buFont typeface="+mj-lt"/>
              <a:buAutoNum type="romanUcPeriod"/>
            </a:pPr>
            <a:endParaRPr lang="en-US" sz="2400" dirty="0"/>
          </a:p>
          <a:p>
            <a:pPr marL="0" indent="0">
              <a:buNone/>
            </a:pPr>
            <a:r>
              <a:rPr lang="en-US" sz="2400" b="1" dirty="0"/>
              <a:t>Assumptions:</a:t>
            </a:r>
            <a:r>
              <a:rPr lang="en-US" sz="2400" dirty="0"/>
              <a:t> </a:t>
            </a:r>
          </a:p>
          <a:p>
            <a:pPr marL="571500" indent="-571500">
              <a:buAutoNum type="romanLcParenBoth"/>
            </a:pPr>
            <a:r>
              <a:rPr lang="en-US" sz="2400" dirty="0"/>
              <a:t>We know the </a:t>
            </a:r>
            <a:r>
              <a:rPr lang="en-US" sz="2400" b="1" dirty="0"/>
              <a:t>DDRX address mapping </a:t>
            </a:r>
            <a:r>
              <a:rPr lang="en-US" sz="2400" dirty="0"/>
              <a:t>in our system</a:t>
            </a:r>
          </a:p>
          <a:p>
            <a:pPr lvl="1"/>
            <a:r>
              <a:rPr lang="en-US" sz="2000" dirty="0"/>
              <a:t>Reverse-engineer: (</a:t>
            </a:r>
            <a:r>
              <a:rPr lang="en-US" sz="2000" dirty="0" err="1"/>
              <a:t>i</a:t>
            </a:r>
            <a:r>
              <a:rPr lang="en-US" sz="2000" dirty="0"/>
              <a:t>) Check for </a:t>
            </a:r>
            <a:r>
              <a:rPr lang="en-US" sz="2000" dirty="0" err="1"/>
              <a:t>RowClone</a:t>
            </a:r>
            <a:r>
              <a:rPr lang="en-US" sz="2000" dirty="0"/>
              <a:t>, (ii) do </a:t>
            </a:r>
            <a:r>
              <a:rPr lang="en-US" sz="2000" dirty="0" err="1"/>
              <a:t>Rowhammer</a:t>
            </a:r>
            <a:endParaRPr lang="en-US" sz="2000" dirty="0"/>
          </a:p>
          <a:p>
            <a:pPr marL="571500" indent="-571500">
              <a:buFont typeface="Arial" panose="020B0604020202020204" pitchFamily="34" charset="0"/>
              <a:buAutoNum type="romanLcParenBoth"/>
            </a:pPr>
            <a:r>
              <a:rPr lang="en-US" sz="2400" dirty="0"/>
              <a:t>We know which </a:t>
            </a:r>
            <a:r>
              <a:rPr lang="en-US" sz="2400" b="1" dirty="0"/>
              <a:t>DRAM rows </a:t>
            </a:r>
            <a:r>
              <a:rPr lang="en-US" sz="2400" dirty="0"/>
              <a:t>are </a:t>
            </a:r>
            <a:r>
              <a:rPr lang="en-US" sz="2400" b="1" dirty="0"/>
              <a:t>in</a:t>
            </a:r>
            <a:r>
              <a:rPr lang="en-US" sz="2400" dirty="0"/>
              <a:t> the </a:t>
            </a:r>
            <a:r>
              <a:rPr lang="en-US" sz="2400" b="1" dirty="0"/>
              <a:t>same subarray</a:t>
            </a:r>
            <a:endParaRPr lang="en-US" sz="2400" dirty="0"/>
          </a:p>
          <a:p>
            <a:pPr lvl="1"/>
            <a:r>
              <a:rPr lang="en-US" sz="2000" dirty="0"/>
              <a:t>Characterize pairs of rows for </a:t>
            </a:r>
            <a:r>
              <a:rPr lang="en-US" sz="2000" dirty="0" err="1"/>
              <a:t>RowClone</a:t>
            </a:r>
            <a:r>
              <a:rPr lang="en-US" sz="2000" dirty="0"/>
              <a:t> success rate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715EA901-C6EE-425C-8D60-2A921D8A08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D2B53-EDAE-4B41-B849-8916FA40BCB6}" type="slidenum">
              <a:rPr lang="en-US" smtClean="0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701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0A96C107-AE01-4896-B3DE-A1267A4921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 err="1"/>
              <a:t>Alloc_align</a:t>
            </a:r>
            <a:r>
              <a:rPr lang="en-US" dirty="0"/>
              <a:t> (II)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FD0F56D4-3F05-4C3F-908A-41C2775154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/>
              <a:t>Other versions of </a:t>
            </a:r>
            <a:r>
              <a:rPr lang="en-US" sz="3200" dirty="0" err="1"/>
              <a:t>alloc_align</a:t>
            </a:r>
            <a:r>
              <a:rPr lang="en-US" sz="3200" dirty="0"/>
              <a:t> can be implemented to align multiple arrays in DRAM (for </a:t>
            </a:r>
            <a:r>
              <a:rPr lang="en-US" sz="3200" dirty="0" err="1"/>
              <a:t>RowClone</a:t>
            </a:r>
            <a:r>
              <a:rPr lang="en-US" sz="3200" dirty="0"/>
              <a:t>-Copy)</a:t>
            </a:r>
          </a:p>
          <a:p>
            <a:pPr marL="0" indent="0">
              <a:buNone/>
            </a:pPr>
            <a:endParaRPr lang="en-US" sz="3200" dirty="0"/>
          </a:p>
          <a:p>
            <a:pPr marL="0" indent="0">
              <a:buNone/>
            </a:pPr>
            <a:r>
              <a:rPr lang="en-US" sz="3200" b="1" dirty="0" err="1">
                <a:latin typeface="Courier" pitchFamily="2" charset="0"/>
              </a:rPr>
              <a:t>alloc_align</a:t>
            </a:r>
            <a:r>
              <a:rPr lang="en-US" sz="3200" b="1" dirty="0">
                <a:latin typeface="Courier" pitchFamily="2" charset="0"/>
              </a:rPr>
              <a:t>(int </a:t>
            </a:r>
            <a:r>
              <a:rPr lang="en-US" sz="3200" b="1" dirty="0">
                <a:solidFill>
                  <a:schemeClr val="accent5"/>
                </a:solidFill>
                <a:latin typeface="Courier" pitchFamily="2" charset="0"/>
              </a:rPr>
              <a:t>size, </a:t>
            </a:r>
            <a:r>
              <a:rPr lang="en-US" sz="3200" b="1" dirty="0">
                <a:latin typeface="Courier" pitchFamily="2" charset="0"/>
              </a:rPr>
              <a:t>int </a:t>
            </a:r>
            <a:r>
              <a:rPr lang="en-US" sz="3200" b="1" dirty="0">
                <a:solidFill>
                  <a:schemeClr val="accent5"/>
                </a:solidFill>
                <a:latin typeface="Courier" pitchFamily="2" charset="0"/>
              </a:rPr>
              <a:t>id</a:t>
            </a:r>
            <a:r>
              <a:rPr lang="en-US" sz="3200" b="1" dirty="0">
                <a:latin typeface="Courier" pitchFamily="2" charset="0"/>
              </a:rPr>
              <a:t>);</a:t>
            </a:r>
          </a:p>
          <a:p>
            <a:pPr marL="0" indent="0">
              <a:buNone/>
            </a:pPr>
            <a:endParaRPr lang="en-US" sz="3200" b="1" dirty="0"/>
          </a:p>
          <a:p>
            <a:pPr marL="0" indent="0">
              <a:buNone/>
            </a:pPr>
            <a:r>
              <a:rPr lang="en-US" sz="3200" b="1" dirty="0">
                <a:solidFill>
                  <a:schemeClr val="accent5"/>
                </a:solidFill>
              </a:rPr>
              <a:t>id</a:t>
            </a:r>
            <a:r>
              <a:rPr lang="en-US" sz="3200" dirty="0"/>
              <a:t> = operand </a:t>
            </a:r>
            <a:r>
              <a:rPr lang="en-US" sz="3200" dirty="0" err="1"/>
              <a:t>RowClone</a:t>
            </a:r>
            <a:r>
              <a:rPr lang="en-US" sz="3200" dirty="0"/>
              <a:t> identifier</a:t>
            </a:r>
          </a:p>
          <a:p>
            <a:pPr marL="0" indent="0">
              <a:buNone/>
            </a:pPr>
            <a:endParaRPr lang="en-US" sz="3200" dirty="0"/>
          </a:p>
          <a:p>
            <a:pPr marL="0" indent="0">
              <a:buNone/>
            </a:pPr>
            <a:r>
              <a:rPr lang="en-US" sz="3200" dirty="0"/>
              <a:t>Operands with the </a:t>
            </a:r>
            <a:r>
              <a:rPr lang="en-US" sz="3200" dirty="0">
                <a:solidFill>
                  <a:schemeClr val="accent5"/>
                </a:solidFill>
              </a:rPr>
              <a:t>same id </a:t>
            </a:r>
            <a:r>
              <a:rPr lang="en-US" sz="3200" dirty="0"/>
              <a:t>are </a:t>
            </a:r>
            <a:r>
              <a:rPr lang="en-US" sz="3200" dirty="0">
                <a:solidFill>
                  <a:schemeClr val="accent5"/>
                </a:solidFill>
              </a:rPr>
              <a:t>placed into the same subarray</a:t>
            </a:r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759E0CB0-958C-4D96-9DDB-472B5C6FB7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D2B53-EDAE-4B41-B849-8916FA40BCB6}" type="slidenum">
              <a:rPr lang="en-US" smtClean="0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2347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91133B2C-0E68-4615-8854-296868C91B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 err="1"/>
              <a:t>PiDRAM</a:t>
            </a:r>
            <a:r>
              <a:rPr lang="en-US" dirty="0"/>
              <a:t> Address Mapping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2094F933-D479-4BE8-9149-108808F6F5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5488" y="995882"/>
            <a:ext cx="8815517" cy="53946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b="1" dirty="0"/>
              <a:t>Our Configuration:</a:t>
            </a:r>
          </a:p>
          <a:p>
            <a:pPr marL="0" indent="0">
              <a:buNone/>
            </a:pPr>
            <a:r>
              <a:rPr lang="en-US" sz="3200" dirty="0"/>
              <a:t>SODIMM: MT8JTF12864HZ-1G6G1</a:t>
            </a:r>
          </a:p>
          <a:p>
            <a:pPr marL="0" indent="0">
              <a:buNone/>
            </a:pPr>
            <a:r>
              <a:rPr lang="en-US" sz="3200" dirty="0"/>
              <a:t># of Rows = 16K </a:t>
            </a:r>
            <a:br>
              <a:rPr lang="en-US" sz="3200" dirty="0"/>
            </a:br>
            <a:r>
              <a:rPr lang="en-US" sz="3200" dirty="0"/>
              <a:t># of Banks = 8 </a:t>
            </a:r>
            <a:br>
              <a:rPr lang="en-US" sz="3200" dirty="0"/>
            </a:br>
            <a:r>
              <a:rPr lang="en-US" sz="3200" dirty="0"/>
              <a:t># of Columns = 1K</a:t>
            </a:r>
            <a:br>
              <a:rPr lang="en-US" sz="3200" dirty="0"/>
            </a:br>
            <a:r>
              <a:rPr lang="en-US" sz="3200" dirty="0"/>
              <a:t>Row Size = 8 KB</a:t>
            </a:r>
            <a:br>
              <a:rPr lang="en-US" sz="3200" dirty="0"/>
            </a:br>
            <a:r>
              <a:rPr lang="en-US" sz="3200" dirty="0"/>
              <a:t>Total Size = 1 GB</a:t>
            </a:r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95D8F5BE-5AC6-46AE-A060-445A5A538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D2B53-EDAE-4B41-B849-8916FA40BCB6}" type="slidenum">
              <a:rPr lang="en-US" smtClean="0"/>
              <a:pPr/>
              <a:t>44</a:t>
            </a:fld>
            <a:endParaRPr lang="en-US"/>
          </a:p>
        </p:txBody>
      </p:sp>
      <p:sp>
        <p:nvSpPr>
          <p:cNvPr id="5" name="Dikdörtgen 4">
            <a:extLst>
              <a:ext uri="{FF2B5EF4-FFF2-40B4-BE49-F238E27FC236}">
                <a16:creationId xmlns:a16="http://schemas.microsoft.com/office/drawing/2014/main" id="{812EEE64-D49D-42AF-9009-DC18401F3883}"/>
              </a:ext>
            </a:extLst>
          </p:cNvPr>
          <p:cNvSpPr/>
          <p:nvPr/>
        </p:nvSpPr>
        <p:spPr>
          <a:xfrm>
            <a:off x="587711" y="5189143"/>
            <a:ext cx="7325032" cy="609600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id="{D572C3AE-999E-4B4D-92AC-4EA0CCB9A3B5}"/>
              </a:ext>
            </a:extLst>
          </p:cNvPr>
          <p:cNvSpPr txBox="1"/>
          <p:nvPr/>
        </p:nvSpPr>
        <p:spPr>
          <a:xfrm>
            <a:off x="5849444" y="5189144"/>
            <a:ext cx="2063299" cy="6096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noAutofit/>
          </a:bodyPr>
          <a:lstStyle/>
          <a:p>
            <a:pPr algn="ctr"/>
            <a:r>
              <a:rPr lang="en-US" sz="3400" b="1" dirty="0">
                <a:solidFill>
                  <a:schemeClr val="bg1"/>
                </a:solidFill>
              </a:rPr>
              <a:t>Columns</a:t>
            </a:r>
            <a:endParaRPr lang="tr-TR" sz="3400" b="1" dirty="0">
              <a:solidFill>
                <a:schemeClr val="bg1"/>
              </a:solidFill>
            </a:endParaRP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21FADAA8-4776-4BC4-9DA1-8633526A3D05}"/>
              </a:ext>
            </a:extLst>
          </p:cNvPr>
          <p:cNvSpPr txBox="1"/>
          <p:nvPr/>
        </p:nvSpPr>
        <p:spPr>
          <a:xfrm>
            <a:off x="587710" y="5188896"/>
            <a:ext cx="3566160" cy="6096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noAutofit/>
          </a:bodyPr>
          <a:lstStyle/>
          <a:p>
            <a:pPr algn="ctr"/>
            <a:r>
              <a:rPr lang="en-US" sz="3400" b="1" dirty="0">
                <a:solidFill>
                  <a:schemeClr val="bg1"/>
                </a:solidFill>
              </a:rPr>
              <a:t>Rows</a:t>
            </a:r>
            <a:endParaRPr lang="tr-TR" sz="3400" b="1" dirty="0">
              <a:solidFill>
                <a:schemeClr val="bg1"/>
              </a:solidFill>
            </a:endParaRP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id="{7171A54B-2C60-40AC-9C8E-9F64B0526447}"/>
              </a:ext>
            </a:extLst>
          </p:cNvPr>
          <p:cNvSpPr txBox="1"/>
          <p:nvPr/>
        </p:nvSpPr>
        <p:spPr>
          <a:xfrm>
            <a:off x="4148945" y="5188896"/>
            <a:ext cx="1695574" cy="6096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noAutofit/>
          </a:bodyPr>
          <a:lstStyle/>
          <a:p>
            <a:pPr algn="ctr"/>
            <a:r>
              <a:rPr lang="en-US" sz="3400" b="1" dirty="0">
                <a:solidFill>
                  <a:schemeClr val="bg1"/>
                </a:solidFill>
              </a:rPr>
              <a:t>Banks</a:t>
            </a:r>
            <a:endParaRPr lang="tr-TR" sz="3400" b="1" dirty="0">
              <a:solidFill>
                <a:schemeClr val="bg1"/>
              </a:solidFill>
            </a:endParaRP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8B42E4FF-8FA9-4CD2-8C43-EC96F15FF775}"/>
              </a:ext>
            </a:extLst>
          </p:cNvPr>
          <p:cNvSpPr txBox="1"/>
          <p:nvPr/>
        </p:nvSpPr>
        <p:spPr>
          <a:xfrm>
            <a:off x="7680230" y="5808879"/>
            <a:ext cx="234950" cy="305415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noAutofit/>
          </a:bodyPr>
          <a:lstStyle/>
          <a:p>
            <a:pPr algn="ctr"/>
            <a:r>
              <a:rPr lang="en-US" sz="1600" b="1" dirty="0"/>
              <a:t>3</a:t>
            </a:r>
            <a:endParaRPr lang="tr-TR" sz="1600" b="1" dirty="0"/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id="{8D017CB5-9C31-4598-9D13-DED68CB0046C}"/>
              </a:ext>
            </a:extLst>
          </p:cNvPr>
          <p:cNvSpPr txBox="1"/>
          <p:nvPr/>
        </p:nvSpPr>
        <p:spPr>
          <a:xfrm>
            <a:off x="5813645" y="5805087"/>
            <a:ext cx="409575" cy="305415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noAutofit/>
          </a:bodyPr>
          <a:lstStyle/>
          <a:p>
            <a:pPr algn="ctr"/>
            <a:r>
              <a:rPr lang="en-US" sz="1600" b="1" dirty="0"/>
              <a:t>12</a:t>
            </a:r>
            <a:endParaRPr lang="tr-TR" sz="1600" b="1" dirty="0"/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id="{40D0C72B-2457-48D3-B931-8E31044625E9}"/>
              </a:ext>
            </a:extLst>
          </p:cNvPr>
          <p:cNvSpPr txBox="1"/>
          <p:nvPr/>
        </p:nvSpPr>
        <p:spPr>
          <a:xfrm>
            <a:off x="5480695" y="5810238"/>
            <a:ext cx="414020" cy="305415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noAutofit/>
          </a:bodyPr>
          <a:lstStyle/>
          <a:p>
            <a:pPr algn="ctr"/>
            <a:r>
              <a:rPr lang="en-US" sz="1600" b="1" dirty="0"/>
              <a:t>13</a:t>
            </a:r>
            <a:endParaRPr lang="tr-TR" sz="1600" b="1" dirty="0"/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A54CD01B-28A7-411F-8EB8-A0D87B10200E}"/>
              </a:ext>
            </a:extLst>
          </p:cNvPr>
          <p:cNvSpPr txBox="1"/>
          <p:nvPr/>
        </p:nvSpPr>
        <p:spPr>
          <a:xfrm>
            <a:off x="4092569" y="5808879"/>
            <a:ext cx="414020" cy="305415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noAutofit/>
          </a:bodyPr>
          <a:lstStyle/>
          <a:p>
            <a:pPr algn="ctr"/>
            <a:r>
              <a:rPr lang="en-US" sz="1600" b="1" dirty="0"/>
              <a:t>15</a:t>
            </a:r>
            <a:endParaRPr lang="tr-TR" sz="1600" b="1" dirty="0"/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C817EBA9-3CC5-4046-A3A5-E038709B7779}"/>
              </a:ext>
            </a:extLst>
          </p:cNvPr>
          <p:cNvSpPr txBox="1"/>
          <p:nvPr/>
        </p:nvSpPr>
        <p:spPr>
          <a:xfrm>
            <a:off x="487320" y="5798741"/>
            <a:ext cx="414020" cy="305415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noAutofit/>
          </a:bodyPr>
          <a:lstStyle/>
          <a:p>
            <a:pPr algn="ctr"/>
            <a:r>
              <a:rPr lang="en-US" sz="1600" b="1" dirty="0"/>
              <a:t>29</a:t>
            </a:r>
            <a:endParaRPr lang="tr-TR" sz="1600" b="1" dirty="0"/>
          </a:p>
        </p:txBody>
      </p:sp>
      <p:sp>
        <p:nvSpPr>
          <p:cNvPr id="15" name="Metin kutusu 14">
            <a:extLst>
              <a:ext uri="{FF2B5EF4-FFF2-40B4-BE49-F238E27FC236}">
                <a16:creationId xmlns:a16="http://schemas.microsoft.com/office/drawing/2014/main" id="{EAE379EF-E050-4BBC-A3F9-FF5F0B1E9DB5}"/>
              </a:ext>
            </a:extLst>
          </p:cNvPr>
          <p:cNvSpPr txBox="1"/>
          <p:nvPr/>
        </p:nvSpPr>
        <p:spPr>
          <a:xfrm>
            <a:off x="3760929" y="5805087"/>
            <a:ext cx="414020" cy="305415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noAutofit/>
          </a:bodyPr>
          <a:lstStyle/>
          <a:p>
            <a:pPr algn="ctr"/>
            <a:r>
              <a:rPr lang="en-US" sz="1600" b="1" dirty="0"/>
              <a:t>16</a:t>
            </a:r>
            <a:endParaRPr lang="tr-TR" sz="1600" b="1" dirty="0"/>
          </a:p>
        </p:txBody>
      </p:sp>
      <p:sp>
        <p:nvSpPr>
          <p:cNvPr id="17" name="Dikdörtgen 16">
            <a:extLst>
              <a:ext uri="{FF2B5EF4-FFF2-40B4-BE49-F238E27FC236}">
                <a16:creationId xmlns:a16="http://schemas.microsoft.com/office/drawing/2014/main" id="{3C99FF94-2928-4A38-82C9-E3E3030DF7C1}"/>
              </a:ext>
            </a:extLst>
          </p:cNvPr>
          <p:cNvSpPr/>
          <p:nvPr/>
        </p:nvSpPr>
        <p:spPr>
          <a:xfrm>
            <a:off x="7914351" y="5188896"/>
            <a:ext cx="660064" cy="609600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000</a:t>
            </a:r>
            <a:endParaRPr lang="tr-TR" b="1" dirty="0"/>
          </a:p>
        </p:txBody>
      </p:sp>
      <p:sp>
        <p:nvSpPr>
          <p:cNvPr id="21" name="Metin kutusu 20">
            <a:extLst>
              <a:ext uri="{FF2B5EF4-FFF2-40B4-BE49-F238E27FC236}">
                <a16:creationId xmlns:a16="http://schemas.microsoft.com/office/drawing/2014/main" id="{4EA1D414-0757-493D-9E00-B5352A90FC9B}"/>
              </a:ext>
            </a:extLst>
          </p:cNvPr>
          <p:cNvSpPr txBox="1"/>
          <p:nvPr/>
        </p:nvSpPr>
        <p:spPr>
          <a:xfrm>
            <a:off x="8339465" y="5808879"/>
            <a:ext cx="234950" cy="305415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noAutofit/>
          </a:bodyPr>
          <a:lstStyle/>
          <a:p>
            <a:pPr algn="ctr"/>
            <a:r>
              <a:rPr lang="en-US" sz="1600" b="1" dirty="0"/>
              <a:t>0</a:t>
            </a:r>
            <a:endParaRPr lang="tr-TR" sz="1600" b="1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9051C47-58A5-1444-B27A-4A09BCC1A04A}"/>
              </a:ext>
            </a:extLst>
          </p:cNvPr>
          <p:cNvSpPr txBox="1"/>
          <p:nvPr/>
        </p:nvSpPr>
        <p:spPr>
          <a:xfrm>
            <a:off x="435349" y="4596906"/>
            <a:ext cx="81390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TR" sz="2400" dirty="0">
                <a:latin typeface="Trebuchet MS" panose="020B0703020202090204" pitchFamily="34" charset="0"/>
              </a:rPr>
              <a:t>Physical to DRAM address mapping (configurable)</a:t>
            </a:r>
          </a:p>
        </p:txBody>
      </p:sp>
    </p:spTree>
    <p:extLst>
      <p:ext uri="{BB962C8B-B14F-4D97-AF65-F5344CB8AC3E}">
        <p14:creationId xmlns:p14="http://schemas.microsoft.com/office/powerpoint/2010/main" val="4283874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  <p:bldP spid="13" grpId="0"/>
      <p:bldP spid="15" grpId="0"/>
      <p:bldP spid="17" grpId="0" animBg="1"/>
      <p:bldP spid="21" grpId="0"/>
      <p:bldP spid="1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>
            <a:extLst>
              <a:ext uri="{FF2B5EF4-FFF2-40B4-BE49-F238E27FC236}">
                <a16:creationId xmlns:a16="http://schemas.microsoft.com/office/drawing/2014/main" id="{6A8F9BFB-460D-4A87-B5D9-B0CAF9E34499}"/>
              </a:ext>
            </a:extLst>
          </p:cNvPr>
          <p:cNvSpPr/>
          <p:nvPr/>
        </p:nvSpPr>
        <p:spPr>
          <a:xfrm>
            <a:off x="2376785" y="4271304"/>
            <a:ext cx="1370950" cy="106213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Dikdörtgen 5">
            <a:extLst>
              <a:ext uri="{FF2B5EF4-FFF2-40B4-BE49-F238E27FC236}">
                <a16:creationId xmlns:a16="http://schemas.microsoft.com/office/drawing/2014/main" id="{8B1504F2-034F-4E6A-A073-402582D40A0B}"/>
              </a:ext>
            </a:extLst>
          </p:cNvPr>
          <p:cNvSpPr/>
          <p:nvPr/>
        </p:nvSpPr>
        <p:spPr>
          <a:xfrm>
            <a:off x="3886525" y="4271303"/>
            <a:ext cx="1370950" cy="106213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Dikdörtgen 6">
            <a:extLst>
              <a:ext uri="{FF2B5EF4-FFF2-40B4-BE49-F238E27FC236}">
                <a16:creationId xmlns:a16="http://schemas.microsoft.com/office/drawing/2014/main" id="{B5C90503-BF4E-41A5-BC02-417B1A3069BC}"/>
              </a:ext>
            </a:extLst>
          </p:cNvPr>
          <p:cNvSpPr/>
          <p:nvPr/>
        </p:nvSpPr>
        <p:spPr>
          <a:xfrm>
            <a:off x="5396231" y="4283486"/>
            <a:ext cx="1370950" cy="104995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" name="Başlık 1">
            <a:extLst>
              <a:ext uri="{FF2B5EF4-FFF2-40B4-BE49-F238E27FC236}">
                <a16:creationId xmlns:a16="http://schemas.microsoft.com/office/drawing/2014/main" id="{4642BCAE-9E94-4A40-BB25-8C8F511EFB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 err="1"/>
              <a:t>Alloc_align</a:t>
            </a:r>
            <a:r>
              <a:rPr lang="en-US" dirty="0"/>
              <a:t> Example</a:t>
            </a:r>
            <a:endParaRPr lang="tr-TR" dirty="0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0AF5DCFF-5006-4F48-A17E-67A39A90CE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D2B53-EDAE-4B41-B849-8916FA40BCB6}" type="slidenum">
              <a:rPr lang="en-US" smtClean="0"/>
              <a:pPr/>
              <a:t>45</a:t>
            </a:fld>
            <a:endParaRPr lang="en-US"/>
          </a:p>
        </p:txBody>
      </p:sp>
      <p:sp>
        <p:nvSpPr>
          <p:cNvPr id="10" name="Dikdörtgen 9">
            <a:extLst>
              <a:ext uri="{FF2B5EF4-FFF2-40B4-BE49-F238E27FC236}">
                <a16:creationId xmlns:a16="http://schemas.microsoft.com/office/drawing/2014/main" id="{A156E590-1219-4959-A50B-7B9EDFC8FC6D}"/>
              </a:ext>
            </a:extLst>
          </p:cNvPr>
          <p:cNvSpPr/>
          <p:nvPr/>
        </p:nvSpPr>
        <p:spPr>
          <a:xfrm>
            <a:off x="1868933" y="2729031"/>
            <a:ext cx="675503" cy="523875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4 KB</a:t>
            </a:r>
            <a:endParaRPr lang="tr-TR" b="1" dirty="0"/>
          </a:p>
        </p:txBody>
      </p:sp>
      <p:sp>
        <p:nvSpPr>
          <p:cNvPr id="11" name="Dikdörtgen 10">
            <a:extLst>
              <a:ext uri="{FF2B5EF4-FFF2-40B4-BE49-F238E27FC236}">
                <a16:creationId xmlns:a16="http://schemas.microsoft.com/office/drawing/2014/main" id="{8CB71E46-721C-4CF9-9F87-6354EEE5581B}"/>
              </a:ext>
            </a:extLst>
          </p:cNvPr>
          <p:cNvSpPr/>
          <p:nvPr/>
        </p:nvSpPr>
        <p:spPr>
          <a:xfrm>
            <a:off x="2732817" y="2733425"/>
            <a:ext cx="675504" cy="52387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12" name="Dikdörtgen 11">
            <a:extLst>
              <a:ext uri="{FF2B5EF4-FFF2-40B4-BE49-F238E27FC236}">
                <a16:creationId xmlns:a16="http://schemas.microsoft.com/office/drawing/2014/main" id="{5D31A6D1-491D-4C19-9BC5-0ABCE3158553}"/>
              </a:ext>
            </a:extLst>
          </p:cNvPr>
          <p:cNvSpPr/>
          <p:nvPr/>
        </p:nvSpPr>
        <p:spPr>
          <a:xfrm>
            <a:off x="3586399" y="2733425"/>
            <a:ext cx="675504" cy="5238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13" name="Dikdörtgen 12">
            <a:extLst>
              <a:ext uri="{FF2B5EF4-FFF2-40B4-BE49-F238E27FC236}">
                <a16:creationId xmlns:a16="http://schemas.microsoft.com/office/drawing/2014/main" id="{B1C11519-331F-494D-BAF9-C41D620AA79A}"/>
              </a:ext>
            </a:extLst>
          </p:cNvPr>
          <p:cNvSpPr/>
          <p:nvPr/>
        </p:nvSpPr>
        <p:spPr>
          <a:xfrm>
            <a:off x="4444572" y="2733425"/>
            <a:ext cx="675504" cy="5238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14" name="Dikdörtgen 13">
            <a:extLst>
              <a:ext uri="{FF2B5EF4-FFF2-40B4-BE49-F238E27FC236}">
                <a16:creationId xmlns:a16="http://schemas.microsoft.com/office/drawing/2014/main" id="{C60834CB-6980-4BAC-886B-0E353253DCBF}"/>
              </a:ext>
            </a:extLst>
          </p:cNvPr>
          <p:cNvSpPr/>
          <p:nvPr/>
        </p:nvSpPr>
        <p:spPr>
          <a:xfrm>
            <a:off x="5298154" y="2741291"/>
            <a:ext cx="675503" cy="523875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15" name="Dikdörtgen 14">
            <a:extLst>
              <a:ext uri="{FF2B5EF4-FFF2-40B4-BE49-F238E27FC236}">
                <a16:creationId xmlns:a16="http://schemas.microsoft.com/office/drawing/2014/main" id="{DFE63484-5368-4565-87E1-A6FB6376E194}"/>
              </a:ext>
            </a:extLst>
          </p:cNvPr>
          <p:cNvSpPr/>
          <p:nvPr/>
        </p:nvSpPr>
        <p:spPr>
          <a:xfrm>
            <a:off x="6151734" y="2741291"/>
            <a:ext cx="675504" cy="5238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16" name="Dikdörtgen 15">
            <a:extLst>
              <a:ext uri="{FF2B5EF4-FFF2-40B4-BE49-F238E27FC236}">
                <a16:creationId xmlns:a16="http://schemas.microsoft.com/office/drawing/2014/main" id="{5FDD6990-D9B0-451D-BB7F-F5413604220C}"/>
              </a:ext>
            </a:extLst>
          </p:cNvPr>
          <p:cNvSpPr/>
          <p:nvPr/>
        </p:nvSpPr>
        <p:spPr>
          <a:xfrm>
            <a:off x="7005315" y="2736849"/>
            <a:ext cx="675504" cy="5238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17" name="Dikdörtgen 16">
            <a:extLst>
              <a:ext uri="{FF2B5EF4-FFF2-40B4-BE49-F238E27FC236}">
                <a16:creationId xmlns:a16="http://schemas.microsoft.com/office/drawing/2014/main" id="{82DF4DFF-53C6-4FCA-992B-07F181BE766B}"/>
              </a:ext>
            </a:extLst>
          </p:cNvPr>
          <p:cNvSpPr/>
          <p:nvPr/>
        </p:nvSpPr>
        <p:spPr>
          <a:xfrm>
            <a:off x="7858896" y="2736850"/>
            <a:ext cx="675504" cy="5238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18" name="Metin kutusu 17">
            <a:extLst>
              <a:ext uri="{FF2B5EF4-FFF2-40B4-BE49-F238E27FC236}">
                <a16:creationId xmlns:a16="http://schemas.microsoft.com/office/drawing/2014/main" id="{BF68C52A-0659-401B-8A61-E128309D42FE}"/>
              </a:ext>
            </a:extLst>
          </p:cNvPr>
          <p:cNvSpPr txBox="1"/>
          <p:nvPr/>
        </p:nvSpPr>
        <p:spPr>
          <a:xfrm>
            <a:off x="2594006" y="1630012"/>
            <a:ext cx="18009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/>
              <a:t>Array A</a:t>
            </a:r>
            <a:endParaRPr lang="tr-TR" sz="2800" b="1" dirty="0"/>
          </a:p>
        </p:txBody>
      </p:sp>
      <p:cxnSp>
        <p:nvCxnSpPr>
          <p:cNvPr id="19" name="Düz Ok Bağlayıcısı 18">
            <a:extLst>
              <a:ext uri="{FF2B5EF4-FFF2-40B4-BE49-F238E27FC236}">
                <a16:creationId xmlns:a16="http://schemas.microsoft.com/office/drawing/2014/main" id="{5D9E0AF1-51CE-45A3-9B0B-4A1BC7FB2E13}"/>
              </a:ext>
            </a:extLst>
          </p:cNvPr>
          <p:cNvCxnSpPr>
            <a:cxnSpLocks/>
          </p:cNvCxnSpPr>
          <p:nvPr/>
        </p:nvCxnSpPr>
        <p:spPr>
          <a:xfrm>
            <a:off x="1868933" y="2210205"/>
            <a:ext cx="3251143" cy="9164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Metin kutusu 19">
            <a:extLst>
              <a:ext uri="{FF2B5EF4-FFF2-40B4-BE49-F238E27FC236}">
                <a16:creationId xmlns:a16="http://schemas.microsoft.com/office/drawing/2014/main" id="{AD368BAE-BC68-47B1-B5BC-731F68C06009}"/>
              </a:ext>
            </a:extLst>
          </p:cNvPr>
          <p:cNvSpPr txBox="1"/>
          <p:nvPr/>
        </p:nvSpPr>
        <p:spPr>
          <a:xfrm>
            <a:off x="2619230" y="2219369"/>
            <a:ext cx="18009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16 KBs</a:t>
            </a:r>
            <a:endParaRPr lang="tr-TR" sz="2000" b="1" dirty="0"/>
          </a:p>
        </p:txBody>
      </p:sp>
      <p:sp>
        <p:nvSpPr>
          <p:cNvPr id="21" name="Metin kutusu 20">
            <a:extLst>
              <a:ext uri="{FF2B5EF4-FFF2-40B4-BE49-F238E27FC236}">
                <a16:creationId xmlns:a16="http://schemas.microsoft.com/office/drawing/2014/main" id="{3121A61B-F7A2-44E6-8A29-BA16B0927302}"/>
              </a:ext>
            </a:extLst>
          </p:cNvPr>
          <p:cNvSpPr txBox="1"/>
          <p:nvPr/>
        </p:nvSpPr>
        <p:spPr>
          <a:xfrm>
            <a:off x="1693080" y="3260725"/>
            <a:ext cx="10438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0x0000</a:t>
            </a:r>
            <a:endParaRPr lang="tr-TR" b="1" dirty="0"/>
          </a:p>
        </p:txBody>
      </p:sp>
      <p:sp>
        <p:nvSpPr>
          <p:cNvPr id="22" name="Metin kutusu 21">
            <a:extLst>
              <a:ext uri="{FF2B5EF4-FFF2-40B4-BE49-F238E27FC236}">
                <a16:creationId xmlns:a16="http://schemas.microsoft.com/office/drawing/2014/main" id="{DB0E7E34-FB82-46B2-985D-8C6E0A6CBA31}"/>
              </a:ext>
            </a:extLst>
          </p:cNvPr>
          <p:cNvSpPr txBox="1"/>
          <p:nvPr/>
        </p:nvSpPr>
        <p:spPr>
          <a:xfrm>
            <a:off x="2542593" y="3260725"/>
            <a:ext cx="10438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0x1000</a:t>
            </a:r>
            <a:endParaRPr lang="tr-TR" b="1" dirty="0"/>
          </a:p>
        </p:txBody>
      </p:sp>
      <p:sp>
        <p:nvSpPr>
          <p:cNvPr id="23" name="Metin kutusu 22">
            <a:extLst>
              <a:ext uri="{FF2B5EF4-FFF2-40B4-BE49-F238E27FC236}">
                <a16:creationId xmlns:a16="http://schemas.microsoft.com/office/drawing/2014/main" id="{3F12453A-D8D6-44D0-908C-6B80FCE48C9D}"/>
              </a:ext>
            </a:extLst>
          </p:cNvPr>
          <p:cNvSpPr txBox="1"/>
          <p:nvPr/>
        </p:nvSpPr>
        <p:spPr>
          <a:xfrm>
            <a:off x="3404544" y="3260725"/>
            <a:ext cx="10438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0x2000</a:t>
            </a:r>
            <a:endParaRPr lang="tr-TR" b="1" dirty="0"/>
          </a:p>
        </p:txBody>
      </p:sp>
      <p:sp>
        <p:nvSpPr>
          <p:cNvPr id="24" name="Metin kutusu 23">
            <a:extLst>
              <a:ext uri="{FF2B5EF4-FFF2-40B4-BE49-F238E27FC236}">
                <a16:creationId xmlns:a16="http://schemas.microsoft.com/office/drawing/2014/main" id="{ED3D2C10-C7E7-4A8A-BC17-D81589F08AF2}"/>
              </a:ext>
            </a:extLst>
          </p:cNvPr>
          <p:cNvSpPr txBox="1"/>
          <p:nvPr/>
        </p:nvSpPr>
        <p:spPr>
          <a:xfrm>
            <a:off x="7668671" y="3260725"/>
            <a:ext cx="10438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0x7000</a:t>
            </a:r>
            <a:endParaRPr lang="tr-TR" b="1" dirty="0"/>
          </a:p>
        </p:txBody>
      </p:sp>
      <p:sp>
        <p:nvSpPr>
          <p:cNvPr id="25" name="Metin kutusu 24">
            <a:extLst>
              <a:ext uri="{FF2B5EF4-FFF2-40B4-BE49-F238E27FC236}">
                <a16:creationId xmlns:a16="http://schemas.microsoft.com/office/drawing/2014/main" id="{29F12D8E-1516-4315-A010-65919589C076}"/>
              </a:ext>
            </a:extLst>
          </p:cNvPr>
          <p:cNvSpPr txBox="1"/>
          <p:nvPr/>
        </p:nvSpPr>
        <p:spPr>
          <a:xfrm>
            <a:off x="-31204" y="3252906"/>
            <a:ext cx="19145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accent6"/>
                </a:solidFill>
              </a:rPr>
              <a:t>Virtual Addresses:</a:t>
            </a:r>
            <a:endParaRPr lang="tr-TR" b="1" dirty="0">
              <a:solidFill>
                <a:schemeClr val="accent6"/>
              </a:solidFill>
            </a:endParaRPr>
          </a:p>
        </p:txBody>
      </p:sp>
      <p:sp>
        <p:nvSpPr>
          <p:cNvPr id="27" name="Metin kutusu 26">
            <a:extLst>
              <a:ext uri="{FF2B5EF4-FFF2-40B4-BE49-F238E27FC236}">
                <a16:creationId xmlns:a16="http://schemas.microsoft.com/office/drawing/2014/main" id="{389FF237-D961-4692-8E74-81C86FD2C003}"/>
              </a:ext>
            </a:extLst>
          </p:cNvPr>
          <p:cNvSpPr txBox="1"/>
          <p:nvPr/>
        </p:nvSpPr>
        <p:spPr>
          <a:xfrm>
            <a:off x="205145" y="953170"/>
            <a:ext cx="9107667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latin typeface="Courier" pitchFamily="2" charset="0"/>
              </a:rPr>
              <a:t>A = </a:t>
            </a:r>
            <a:r>
              <a:rPr lang="en-US" b="1" dirty="0" err="1">
                <a:latin typeface="Courier" pitchFamily="2" charset="0"/>
              </a:rPr>
              <a:t>alloc_align</a:t>
            </a:r>
            <a:r>
              <a:rPr lang="en-US" b="1" dirty="0">
                <a:latin typeface="Courier" pitchFamily="2" charset="0"/>
              </a:rPr>
              <a:t>(16*1024, 0);      B = </a:t>
            </a:r>
            <a:r>
              <a:rPr lang="en-US" b="1" dirty="0" err="1">
                <a:latin typeface="Courier" pitchFamily="2" charset="0"/>
              </a:rPr>
              <a:t>alloc_align</a:t>
            </a:r>
            <a:r>
              <a:rPr lang="en-US" b="1" dirty="0">
                <a:latin typeface="Courier" pitchFamily="2" charset="0"/>
              </a:rPr>
              <a:t>(16*1024, 0);</a:t>
            </a:r>
          </a:p>
          <a:p>
            <a:pPr marL="0" indent="0">
              <a:buNone/>
            </a:pPr>
            <a:endParaRPr lang="en-US" sz="2800" b="1" dirty="0"/>
          </a:p>
        </p:txBody>
      </p:sp>
      <p:sp>
        <p:nvSpPr>
          <p:cNvPr id="30" name="Metin kutusu 29">
            <a:extLst>
              <a:ext uri="{FF2B5EF4-FFF2-40B4-BE49-F238E27FC236}">
                <a16:creationId xmlns:a16="http://schemas.microsoft.com/office/drawing/2014/main" id="{044D02DD-854C-4235-B344-BF1288792507}"/>
              </a:ext>
            </a:extLst>
          </p:cNvPr>
          <p:cNvSpPr txBox="1"/>
          <p:nvPr/>
        </p:nvSpPr>
        <p:spPr>
          <a:xfrm>
            <a:off x="6032677" y="1639537"/>
            <a:ext cx="18009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/>
              <a:t>Array B</a:t>
            </a:r>
            <a:endParaRPr lang="tr-TR" sz="2800" b="1" dirty="0"/>
          </a:p>
        </p:txBody>
      </p:sp>
      <p:cxnSp>
        <p:nvCxnSpPr>
          <p:cNvPr id="31" name="Düz Ok Bağlayıcısı 30">
            <a:extLst>
              <a:ext uri="{FF2B5EF4-FFF2-40B4-BE49-F238E27FC236}">
                <a16:creationId xmlns:a16="http://schemas.microsoft.com/office/drawing/2014/main" id="{C698E83B-3C1F-4A3D-82D0-F3A850F273FB}"/>
              </a:ext>
            </a:extLst>
          </p:cNvPr>
          <p:cNvCxnSpPr>
            <a:cxnSpLocks/>
          </p:cNvCxnSpPr>
          <p:nvPr/>
        </p:nvCxnSpPr>
        <p:spPr>
          <a:xfrm>
            <a:off x="5307604" y="2219730"/>
            <a:ext cx="3251143" cy="9164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Metin kutusu 31">
            <a:extLst>
              <a:ext uri="{FF2B5EF4-FFF2-40B4-BE49-F238E27FC236}">
                <a16:creationId xmlns:a16="http://schemas.microsoft.com/office/drawing/2014/main" id="{1A42E392-B855-4E5C-8FE4-6D97758269A2}"/>
              </a:ext>
            </a:extLst>
          </p:cNvPr>
          <p:cNvSpPr txBox="1"/>
          <p:nvPr/>
        </p:nvSpPr>
        <p:spPr>
          <a:xfrm>
            <a:off x="6057901" y="2228894"/>
            <a:ext cx="18009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16 KBs</a:t>
            </a:r>
            <a:endParaRPr lang="tr-TR" sz="2000" b="1" dirty="0"/>
          </a:p>
        </p:txBody>
      </p:sp>
      <p:sp>
        <p:nvSpPr>
          <p:cNvPr id="33" name="Metin kutusu 32">
            <a:extLst>
              <a:ext uri="{FF2B5EF4-FFF2-40B4-BE49-F238E27FC236}">
                <a16:creationId xmlns:a16="http://schemas.microsoft.com/office/drawing/2014/main" id="{D7FD39A1-938D-4503-8A5A-D6C93E7B8DD1}"/>
              </a:ext>
            </a:extLst>
          </p:cNvPr>
          <p:cNvSpPr txBox="1"/>
          <p:nvPr/>
        </p:nvSpPr>
        <p:spPr>
          <a:xfrm>
            <a:off x="2376785" y="5363152"/>
            <a:ext cx="13594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Bank 0</a:t>
            </a:r>
            <a:endParaRPr lang="tr-TR" b="1" dirty="0"/>
          </a:p>
        </p:txBody>
      </p:sp>
      <p:sp>
        <p:nvSpPr>
          <p:cNvPr id="34" name="Metin kutusu 33">
            <a:extLst>
              <a:ext uri="{FF2B5EF4-FFF2-40B4-BE49-F238E27FC236}">
                <a16:creationId xmlns:a16="http://schemas.microsoft.com/office/drawing/2014/main" id="{8D0A10F2-7D24-4D12-A70A-242B2BA6A48C}"/>
              </a:ext>
            </a:extLst>
          </p:cNvPr>
          <p:cNvSpPr txBox="1"/>
          <p:nvPr/>
        </p:nvSpPr>
        <p:spPr>
          <a:xfrm>
            <a:off x="3886525" y="5363151"/>
            <a:ext cx="13594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Bank 1</a:t>
            </a:r>
            <a:endParaRPr lang="tr-TR" b="1" dirty="0"/>
          </a:p>
        </p:txBody>
      </p:sp>
      <p:sp>
        <p:nvSpPr>
          <p:cNvPr id="35" name="Metin kutusu 34">
            <a:extLst>
              <a:ext uri="{FF2B5EF4-FFF2-40B4-BE49-F238E27FC236}">
                <a16:creationId xmlns:a16="http://schemas.microsoft.com/office/drawing/2014/main" id="{32B0B4D6-77D6-45E2-B40A-7A18A545A961}"/>
              </a:ext>
            </a:extLst>
          </p:cNvPr>
          <p:cNvSpPr txBox="1"/>
          <p:nvPr/>
        </p:nvSpPr>
        <p:spPr>
          <a:xfrm>
            <a:off x="5396231" y="5375334"/>
            <a:ext cx="13594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Bank 2</a:t>
            </a:r>
            <a:endParaRPr lang="tr-TR" b="1" dirty="0"/>
          </a:p>
        </p:txBody>
      </p:sp>
      <p:sp>
        <p:nvSpPr>
          <p:cNvPr id="36" name="Metin kutusu 35">
            <a:extLst>
              <a:ext uri="{FF2B5EF4-FFF2-40B4-BE49-F238E27FC236}">
                <a16:creationId xmlns:a16="http://schemas.microsoft.com/office/drawing/2014/main" id="{20524E9D-8493-43C6-92D3-3668E877EBA1}"/>
              </a:ext>
            </a:extLst>
          </p:cNvPr>
          <p:cNvSpPr txBox="1"/>
          <p:nvPr/>
        </p:nvSpPr>
        <p:spPr>
          <a:xfrm>
            <a:off x="6663342" y="4498930"/>
            <a:ext cx="13594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…</a:t>
            </a:r>
            <a:endParaRPr lang="tr-TR" b="1" dirty="0"/>
          </a:p>
        </p:txBody>
      </p:sp>
      <p:sp>
        <p:nvSpPr>
          <p:cNvPr id="37" name="Metin kutusu 36">
            <a:extLst>
              <a:ext uri="{FF2B5EF4-FFF2-40B4-BE49-F238E27FC236}">
                <a16:creationId xmlns:a16="http://schemas.microsoft.com/office/drawing/2014/main" id="{4FF9145D-C45D-456B-AC75-9525DE4E3E2A}"/>
              </a:ext>
            </a:extLst>
          </p:cNvPr>
          <p:cNvSpPr txBox="1"/>
          <p:nvPr/>
        </p:nvSpPr>
        <p:spPr>
          <a:xfrm>
            <a:off x="1464203" y="4868262"/>
            <a:ext cx="83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Row 0</a:t>
            </a:r>
            <a:endParaRPr lang="tr-TR" b="1" dirty="0"/>
          </a:p>
        </p:txBody>
      </p:sp>
      <p:sp>
        <p:nvSpPr>
          <p:cNvPr id="38" name="Metin kutusu 37">
            <a:extLst>
              <a:ext uri="{FF2B5EF4-FFF2-40B4-BE49-F238E27FC236}">
                <a16:creationId xmlns:a16="http://schemas.microsoft.com/office/drawing/2014/main" id="{1207F1F6-50FD-45CC-8F22-DD39230B3FCE}"/>
              </a:ext>
            </a:extLst>
          </p:cNvPr>
          <p:cNvSpPr txBox="1"/>
          <p:nvPr/>
        </p:nvSpPr>
        <p:spPr>
          <a:xfrm>
            <a:off x="1464203" y="4314418"/>
            <a:ext cx="83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Row 1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val="616385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11111E-6 L 0.05642 0.30232 " pathEditMode="relative" rAng="0" ptsTypes="AA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12" y="15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4.44444E-6 L 0.12587 0.30324 " pathEditMode="relative" rAng="0" ptsTypes="AA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85" y="15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4.44444E-6 L -0.05591 0.303 " pathEditMode="relative" rAng="0" ptsTypes="AA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95" y="15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4.44444E-6 L 0.01389 0.303 " pathEditMode="relative" rAng="0" ptsTypes="AA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4" y="15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2.96296E-6 L -0.31858 0.22223 " pathEditMode="relative" rAng="0" ptsTypes="AA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937" y="11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2.96296E-6 L -0.246 0.22361 " pathEditMode="relative" rAng="0" ptsTypes="AA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09" y="111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1.48148E-6 L -0.43055 0.2243 " pathEditMode="relative" rAng="0" ptsTypes="AA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528" y="11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000"/>
                            </p:stCondLst>
                            <p:childTnLst>
                              <p:par>
                                <p:cTn id="46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48148E-6 L -0.35763 0.2243 " pathEditMode="relative" rAng="0" ptsTypes="AA">
                                      <p:cBhvr>
                                        <p:cTn id="4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882" y="11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F99F6637-1223-45AB-B15A-8CB384BAD9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 err="1"/>
              <a:t>Alloc_align</a:t>
            </a:r>
            <a:r>
              <a:rPr lang="en-US" dirty="0"/>
              <a:t> – Structures (I)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7C60C16B-068F-4FB9-A2A1-8E811DEEFD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5656" y="1021492"/>
            <a:ext cx="8815517" cy="5368993"/>
          </a:xfrm>
        </p:spPr>
        <p:txBody>
          <a:bodyPr/>
          <a:lstStyle/>
          <a:p>
            <a:pPr marL="0" indent="0">
              <a:buNone/>
            </a:pPr>
            <a:r>
              <a:rPr lang="en-US" b="1" dirty="0" err="1"/>
              <a:t>SubArray</a:t>
            </a:r>
            <a:r>
              <a:rPr lang="en-US" b="1" dirty="0"/>
              <a:t> Mapping Table (SAMT)</a:t>
            </a:r>
          </a:p>
          <a:p>
            <a:pPr marL="0" indent="0">
              <a:buNone/>
            </a:pPr>
            <a:r>
              <a:rPr lang="en-US" dirty="0"/>
              <a:t>A table that </a:t>
            </a:r>
            <a:r>
              <a:rPr lang="en-US" b="1" dirty="0"/>
              <a:t>collects DRAM rows that map to the same subarray </a:t>
            </a:r>
            <a:r>
              <a:rPr lang="en-US" dirty="0"/>
              <a:t>under common entries </a:t>
            </a:r>
            <a:r>
              <a:rPr lang="en-US" b="1" dirty="0"/>
              <a:t>as physical page address pairs</a:t>
            </a:r>
            <a:endParaRPr lang="tr-TR" dirty="0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99E94A5E-EF6E-4FBC-845A-A13B50A4F1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D2B53-EDAE-4B41-B849-8916FA40BCB6}" type="slidenum">
              <a:rPr lang="en-US" smtClean="0"/>
              <a:pPr/>
              <a:t>46</a:t>
            </a:fld>
            <a:endParaRPr lang="en-US"/>
          </a:p>
        </p:txBody>
      </p:sp>
      <p:sp>
        <p:nvSpPr>
          <p:cNvPr id="5" name="Dikdörtgen: Köşeleri Yuvarlatılmış 4">
            <a:extLst>
              <a:ext uri="{FF2B5EF4-FFF2-40B4-BE49-F238E27FC236}">
                <a16:creationId xmlns:a16="http://schemas.microsoft.com/office/drawing/2014/main" id="{9AEB270F-750F-4D94-AC73-26321209631F}"/>
              </a:ext>
            </a:extLst>
          </p:cNvPr>
          <p:cNvSpPr/>
          <p:nvPr/>
        </p:nvSpPr>
        <p:spPr>
          <a:xfrm>
            <a:off x="888632" y="2825430"/>
            <a:ext cx="1627813" cy="3143979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800" b="1" dirty="0"/>
              <a:t>SAMT</a:t>
            </a:r>
          </a:p>
        </p:txBody>
      </p:sp>
      <p:sp>
        <p:nvSpPr>
          <p:cNvPr id="6" name="Dikdörtgen 5">
            <a:extLst>
              <a:ext uri="{FF2B5EF4-FFF2-40B4-BE49-F238E27FC236}">
                <a16:creationId xmlns:a16="http://schemas.microsoft.com/office/drawing/2014/main" id="{5E042135-2A8D-4985-A511-6A4E4DE2D577}"/>
              </a:ext>
            </a:extLst>
          </p:cNvPr>
          <p:cNvSpPr/>
          <p:nvPr/>
        </p:nvSpPr>
        <p:spPr>
          <a:xfrm>
            <a:off x="2874178" y="3301842"/>
            <a:ext cx="892483" cy="547231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# Free Rows</a:t>
            </a:r>
            <a:endParaRPr lang="tr-TR" b="1" dirty="0"/>
          </a:p>
        </p:txBody>
      </p:sp>
      <p:sp>
        <p:nvSpPr>
          <p:cNvPr id="7" name="Dikdörtgen 6">
            <a:extLst>
              <a:ext uri="{FF2B5EF4-FFF2-40B4-BE49-F238E27FC236}">
                <a16:creationId xmlns:a16="http://schemas.microsoft.com/office/drawing/2014/main" id="{4712D7AD-819F-4A0B-A317-103957C9C528}"/>
              </a:ext>
            </a:extLst>
          </p:cNvPr>
          <p:cNvSpPr/>
          <p:nvPr/>
        </p:nvSpPr>
        <p:spPr>
          <a:xfrm>
            <a:off x="888632" y="3805330"/>
            <a:ext cx="1627813" cy="33528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Bank 0 - SA 0</a:t>
            </a:r>
            <a:endParaRPr lang="tr-TR" b="1" dirty="0"/>
          </a:p>
        </p:txBody>
      </p:sp>
      <p:sp>
        <p:nvSpPr>
          <p:cNvPr id="8" name="Dikdörtgen 7">
            <a:extLst>
              <a:ext uri="{FF2B5EF4-FFF2-40B4-BE49-F238E27FC236}">
                <a16:creationId xmlns:a16="http://schemas.microsoft.com/office/drawing/2014/main" id="{F32C013D-5F80-4005-B432-57B7DFB683E2}"/>
              </a:ext>
            </a:extLst>
          </p:cNvPr>
          <p:cNvSpPr/>
          <p:nvPr/>
        </p:nvSpPr>
        <p:spPr>
          <a:xfrm>
            <a:off x="888632" y="4160931"/>
            <a:ext cx="1627813" cy="33528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Bank 0 - SA 1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5E73F636-78C9-4E6F-9D0D-B2CA4ACD98FB}"/>
              </a:ext>
            </a:extLst>
          </p:cNvPr>
          <p:cNvSpPr txBox="1"/>
          <p:nvPr/>
        </p:nvSpPr>
        <p:spPr>
          <a:xfrm rot="5400000">
            <a:off x="1325939" y="4868697"/>
            <a:ext cx="853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…</a:t>
            </a:r>
            <a:endParaRPr lang="tr-TR" dirty="0"/>
          </a:p>
        </p:txBody>
      </p:sp>
      <p:sp>
        <p:nvSpPr>
          <p:cNvPr id="10" name="Dikdörtgen 9">
            <a:extLst>
              <a:ext uri="{FF2B5EF4-FFF2-40B4-BE49-F238E27FC236}">
                <a16:creationId xmlns:a16="http://schemas.microsoft.com/office/drawing/2014/main" id="{091F767D-715B-4DC9-A0CE-9B8F7400B173}"/>
              </a:ext>
            </a:extLst>
          </p:cNvPr>
          <p:cNvSpPr/>
          <p:nvPr/>
        </p:nvSpPr>
        <p:spPr>
          <a:xfrm>
            <a:off x="888632" y="5184774"/>
            <a:ext cx="1627813" cy="33528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Bank 7 - SA N</a:t>
            </a:r>
          </a:p>
        </p:txBody>
      </p:sp>
      <p:cxnSp>
        <p:nvCxnSpPr>
          <p:cNvPr id="11" name="Düz Ok Bağlayıcısı 10">
            <a:extLst>
              <a:ext uri="{FF2B5EF4-FFF2-40B4-BE49-F238E27FC236}">
                <a16:creationId xmlns:a16="http://schemas.microsoft.com/office/drawing/2014/main" id="{0195CBF5-8D91-4B11-8597-8B320CC32E2B}"/>
              </a:ext>
            </a:extLst>
          </p:cNvPr>
          <p:cNvCxnSpPr>
            <a:cxnSpLocks/>
            <a:stCxn id="7" idx="3"/>
            <a:endCxn id="12" idx="1"/>
          </p:cNvCxnSpPr>
          <p:nvPr/>
        </p:nvCxnSpPr>
        <p:spPr>
          <a:xfrm flipV="1">
            <a:off x="2516445" y="3582098"/>
            <a:ext cx="263888" cy="39087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Dikdörtgen 11">
            <a:extLst>
              <a:ext uri="{FF2B5EF4-FFF2-40B4-BE49-F238E27FC236}">
                <a16:creationId xmlns:a16="http://schemas.microsoft.com/office/drawing/2014/main" id="{E6818E15-750C-4350-8EE9-E7101BA6EC7F}"/>
              </a:ext>
            </a:extLst>
          </p:cNvPr>
          <p:cNvSpPr/>
          <p:nvPr/>
        </p:nvSpPr>
        <p:spPr>
          <a:xfrm>
            <a:off x="2780333" y="3229523"/>
            <a:ext cx="4394962" cy="705149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400" b="1" dirty="0"/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1C6ABBD6-2B24-4C0C-9B07-8022D0E87538}"/>
              </a:ext>
            </a:extLst>
          </p:cNvPr>
          <p:cNvSpPr txBox="1"/>
          <p:nvPr/>
        </p:nvSpPr>
        <p:spPr>
          <a:xfrm>
            <a:off x="3483967" y="2683087"/>
            <a:ext cx="3007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/>
              <a:t>SAMT Entry</a:t>
            </a:r>
            <a:endParaRPr lang="tr-TR" sz="2800" b="1" dirty="0"/>
          </a:p>
        </p:txBody>
      </p:sp>
      <p:sp>
        <p:nvSpPr>
          <p:cNvPr id="14" name="Dikdörtgen 13">
            <a:extLst>
              <a:ext uri="{FF2B5EF4-FFF2-40B4-BE49-F238E27FC236}">
                <a16:creationId xmlns:a16="http://schemas.microsoft.com/office/drawing/2014/main" id="{9BD61941-A391-452D-A233-FE4C05CA5A1F}"/>
              </a:ext>
            </a:extLst>
          </p:cNvPr>
          <p:cNvSpPr/>
          <p:nvPr/>
        </p:nvSpPr>
        <p:spPr>
          <a:xfrm>
            <a:off x="3766661" y="3299301"/>
            <a:ext cx="790741" cy="547231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Pair 0</a:t>
            </a:r>
            <a:endParaRPr lang="tr-TR" b="1" dirty="0"/>
          </a:p>
        </p:txBody>
      </p:sp>
      <p:sp>
        <p:nvSpPr>
          <p:cNvPr id="15" name="Dikdörtgen 14">
            <a:extLst>
              <a:ext uri="{FF2B5EF4-FFF2-40B4-BE49-F238E27FC236}">
                <a16:creationId xmlns:a16="http://schemas.microsoft.com/office/drawing/2014/main" id="{E8B216C0-8CD0-4387-A219-40B47B5DA851}"/>
              </a:ext>
            </a:extLst>
          </p:cNvPr>
          <p:cNvSpPr/>
          <p:nvPr/>
        </p:nvSpPr>
        <p:spPr>
          <a:xfrm>
            <a:off x="4570204" y="3299301"/>
            <a:ext cx="844045" cy="547231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Pair 1</a:t>
            </a:r>
            <a:endParaRPr lang="tr-TR" b="1" dirty="0"/>
          </a:p>
        </p:txBody>
      </p:sp>
      <p:sp>
        <p:nvSpPr>
          <p:cNvPr id="16" name="Dikdörtgen 15">
            <a:extLst>
              <a:ext uri="{FF2B5EF4-FFF2-40B4-BE49-F238E27FC236}">
                <a16:creationId xmlns:a16="http://schemas.microsoft.com/office/drawing/2014/main" id="{B54FCF75-CE4A-4CEF-8F8E-22C7BD3D67F3}"/>
              </a:ext>
            </a:extLst>
          </p:cNvPr>
          <p:cNvSpPr/>
          <p:nvPr/>
        </p:nvSpPr>
        <p:spPr>
          <a:xfrm>
            <a:off x="6264144" y="3300579"/>
            <a:ext cx="815109" cy="547231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Pair M</a:t>
            </a:r>
            <a:endParaRPr lang="tr-TR" b="1" dirty="0"/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id="{9DF5C193-0C34-4C8B-A6D3-1A5DEB2E02A6}"/>
              </a:ext>
            </a:extLst>
          </p:cNvPr>
          <p:cNvSpPr txBox="1"/>
          <p:nvPr/>
        </p:nvSpPr>
        <p:spPr>
          <a:xfrm>
            <a:off x="5666205" y="3388250"/>
            <a:ext cx="853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…</a:t>
            </a:r>
            <a:endParaRPr lang="tr-TR" dirty="0"/>
          </a:p>
        </p:txBody>
      </p:sp>
      <p:sp>
        <p:nvSpPr>
          <p:cNvPr id="19" name="Metin kutusu 18">
            <a:extLst>
              <a:ext uri="{FF2B5EF4-FFF2-40B4-BE49-F238E27FC236}">
                <a16:creationId xmlns:a16="http://schemas.microsoft.com/office/drawing/2014/main" id="{775EB342-E070-4E24-BFA4-9201CFB2FA74}"/>
              </a:ext>
            </a:extLst>
          </p:cNvPr>
          <p:cNvSpPr txBox="1"/>
          <p:nvPr/>
        </p:nvSpPr>
        <p:spPr>
          <a:xfrm>
            <a:off x="2525099" y="4613622"/>
            <a:ext cx="325564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We assume that </a:t>
            </a:r>
            <a:br>
              <a:rPr lang="en-US" b="1" dirty="0"/>
            </a:br>
            <a:r>
              <a:rPr lang="en-US" b="1" dirty="0"/>
              <a:t>DRAM row </a:t>
            </a:r>
            <a:r>
              <a:rPr lang="en-US" b="1" dirty="0">
                <a:sym typeface="Wingdings" panose="05000000000000000000" pitchFamily="2" charset="2"/>
              </a:rPr>
              <a:t> DRAM subarray </a:t>
            </a:r>
            <a:br>
              <a:rPr lang="en-US" b="1" dirty="0">
                <a:sym typeface="Wingdings" panose="05000000000000000000" pitchFamily="2" charset="2"/>
              </a:rPr>
            </a:br>
            <a:r>
              <a:rPr lang="en-US" b="1" dirty="0">
                <a:sym typeface="Wingdings" panose="05000000000000000000" pitchFamily="2" charset="2"/>
              </a:rPr>
              <a:t>mapping is arbitrary</a:t>
            </a:r>
            <a:endParaRPr lang="tr-TR" b="1" dirty="0"/>
          </a:p>
        </p:txBody>
      </p:sp>
      <p:sp>
        <p:nvSpPr>
          <p:cNvPr id="20" name="Dikdörtgen 19">
            <a:extLst>
              <a:ext uri="{FF2B5EF4-FFF2-40B4-BE49-F238E27FC236}">
                <a16:creationId xmlns:a16="http://schemas.microsoft.com/office/drawing/2014/main" id="{ED4A1B6F-4F4D-445E-AD45-F922FE0CC3E1}"/>
              </a:ext>
            </a:extLst>
          </p:cNvPr>
          <p:cNvSpPr/>
          <p:nvPr/>
        </p:nvSpPr>
        <p:spPr>
          <a:xfrm>
            <a:off x="5954345" y="4562289"/>
            <a:ext cx="1288026" cy="526637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Row 0</a:t>
            </a:r>
            <a:endParaRPr lang="tr-TR" b="1" dirty="0"/>
          </a:p>
        </p:txBody>
      </p:sp>
      <p:sp>
        <p:nvSpPr>
          <p:cNvPr id="21" name="Dikdörtgen 20">
            <a:extLst>
              <a:ext uri="{FF2B5EF4-FFF2-40B4-BE49-F238E27FC236}">
                <a16:creationId xmlns:a16="http://schemas.microsoft.com/office/drawing/2014/main" id="{195AC48F-AB67-4AEB-89E7-267838D3A1FC}"/>
              </a:ext>
            </a:extLst>
          </p:cNvPr>
          <p:cNvSpPr/>
          <p:nvPr/>
        </p:nvSpPr>
        <p:spPr>
          <a:xfrm>
            <a:off x="5954345" y="5200906"/>
            <a:ext cx="1288026" cy="526637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Row 15</a:t>
            </a:r>
            <a:endParaRPr lang="tr-TR" b="1" dirty="0"/>
          </a:p>
        </p:txBody>
      </p:sp>
      <p:sp>
        <p:nvSpPr>
          <p:cNvPr id="22" name="Dikdörtgen 21">
            <a:extLst>
              <a:ext uri="{FF2B5EF4-FFF2-40B4-BE49-F238E27FC236}">
                <a16:creationId xmlns:a16="http://schemas.microsoft.com/office/drawing/2014/main" id="{0CFA2D78-B73D-4266-B713-3D36B0662B9B}"/>
              </a:ext>
            </a:extLst>
          </p:cNvPr>
          <p:cNvSpPr/>
          <p:nvPr/>
        </p:nvSpPr>
        <p:spPr>
          <a:xfrm>
            <a:off x="5954345" y="5839523"/>
            <a:ext cx="1288026" cy="526637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Row 37</a:t>
            </a:r>
            <a:endParaRPr lang="tr-TR" b="1" dirty="0"/>
          </a:p>
        </p:txBody>
      </p:sp>
      <p:sp>
        <p:nvSpPr>
          <p:cNvPr id="23" name="Dikdörtgen 22">
            <a:extLst>
              <a:ext uri="{FF2B5EF4-FFF2-40B4-BE49-F238E27FC236}">
                <a16:creationId xmlns:a16="http://schemas.microsoft.com/office/drawing/2014/main" id="{2746121D-C675-4CFD-BCD4-960A08F18F60}"/>
              </a:ext>
            </a:extLst>
          </p:cNvPr>
          <p:cNvSpPr/>
          <p:nvPr/>
        </p:nvSpPr>
        <p:spPr>
          <a:xfrm>
            <a:off x="7415972" y="4562290"/>
            <a:ext cx="1288026" cy="526637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Row 13 </a:t>
            </a:r>
            <a:endParaRPr lang="tr-TR" b="1" dirty="0"/>
          </a:p>
        </p:txBody>
      </p:sp>
      <p:sp>
        <p:nvSpPr>
          <p:cNvPr id="24" name="Dikdörtgen 23">
            <a:extLst>
              <a:ext uri="{FF2B5EF4-FFF2-40B4-BE49-F238E27FC236}">
                <a16:creationId xmlns:a16="http://schemas.microsoft.com/office/drawing/2014/main" id="{183CCF08-A2F4-490F-9ECB-8391D829BDEB}"/>
              </a:ext>
            </a:extLst>
          </p:cNvPr>
          <p:cNvSpPr/>
          <p:nvPr/>
        </p:nvSpPr>
        <p:spPr>
          <a:xfrm>
            <a:off x="7415972" y="5200907"/>
            <a:ext cx="1288026" cy="526637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Row 22</a:t>
            </a:r>
            <a:endParaRPr lang="tr-TR" b="1" dirty="0"/>
          </a:p>
        </p:txBody>
      </p:sp>
      <p:sp>
        <p:nvSpPr>
          <p:cNvPr id="25" name="Dikdörtgen 24">
            <a:extLst>
              <a:ext uri="{FF2B5EF4-FFF2-40B4-BE49-F238E27FC236}">
                <a16:creationId xmlns:a16="http://schemas.microsoft.com/office/drawing/2014/main" id="{12A58B7E-2AB5-4C26-981A-47B35EA23A54}"/>
              </a:ext>
            </a:extLst>
          </p:cNvPr>
          <p:cNvSpPr/>
          <p:nvPr/>
        </p:nvSpPr>
        <p:spPr>
          <a:xfrm>
            <a:off x="7415972" y="5839524"/>
            <a:ext cx="1288026" cy="526637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Row 156</a:t>
            </a:r>
            <a:endParaRPr lang="tr-TR" b="1" dirty="0"/>
          </a:p>
        </p:txBody>
      </p:sp>
      <p:sp>
        <p:nvSpPr>
          <p:cNvPr id="26" name="Metin kutusu 25">
            <a:extLst>
              <a:ext uri="{FF2B5EF4-FFF2-40B4-BE49-F238E27FC236}">
                <a16:creationId xmlns:a16="http://schemas.microsoft.com/office/drawing/2014/main" id="{635D3156-E353-4936-966F-A56FA4E7F97F}"/>
              </a:ext>
            </a:extLst>
          </p:cNvPr>
          <p:cNvSpPr txBox="1"/>
          <p:nvPr/>
        </p:nvSpPr>
        <p:spPr>
          <a:xfrm>
            <a:off x="5954345" y="4077327"/>
            <a:ext cx="1288026" cy="686109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noAutofit/>
          </a:bodyPr>
          <a:lstStyle/>
          <a:p>
            <a:pPr algn="ctr"/>
            <a:r>
              <a:rPr lang="en-US" sz="2800" b="1" u="sng" dirty="0"/>
              <a:t>SA 0</a:t>
            </a:r>
            <a:endParaRPr lang="tr-TR" sz="2800" b="1" u="sng" dirty="0"/>
          </a:p>
        </p:txBody>
      </p:sp>
      <p:sp>
        <p:nvSpPr>
          <p:cNvPr id="27" name="Metin kutusu 26">
            <a:extLst>
              <a:ext uri="{FF2B5EF4-FFF2-40B4-BE49-F238E27FC236}">
                <a16:creationId xmlns:a16="http://schemas.microsoft.com/office/drawing/2014/main" id="{89B23A9B-5E6B-4B87-B955-F81F50108A38}"/>
              </a:ext>
            </a:extLst>
          </p:cNvPr>
          <p:cNvSpPr txBox="1"/>
          <p:nvPr/>
        </p:nvSpPr>
        <p:spPr>
          <a:xfrm>
            <a:off x="7415972" y="4077327"/>
            <a:ext cx="1288026" cy="686109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noAutofit/>
          </a:bodyPr>
          <a:lstStyle/>
          <a:p>
            <a:pPr algn="ctr"/>
            <a:r>
              <a:rPr lang="en-US" sz="2800" b="1" u="sng" dirty="0"/>
              <a:t>SA 1</a:t>
            </a:r>
            <a:endParaRPr lang="tr-TR" sz="2800" b="1" u="sng" dirty="0"/>
          </a:p>
        </p:txBody>
      </p:sp>
    </p:spTree>
    <p:extLst>
      <p:ext uri="{BB962C8B-B14F-4D97-AF65-F5344CB8AC3E}">
        <p14:creationId xmlns:p14="http://schemas.microsoft.com/office/powerpoint/2010/main" val="3632104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/>
      <p:bldP spid="10" grpId="0" animBg="1"/>
      <p:bldP spid="12" grpId="0" animBg="1"/>
      <p:bldP spid="13" grpId="0"/>
      <p:bldP spid="14" grpId="0" animBg="1"/>
      <p:bldP spid="15" grpId="0" animBg="1"/>
      <p:bldP spid="16" grpId="0" animBg="1"/>
      <p:bldP spid="17" grpId="0"/>
      <p:bldP spid="19" grpId="0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/>
      <p:bldP spid="27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8A65D318-A905-4CF8-B128-52726A76AE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 err="1"/>
              <a:t>Alloc_align</a:t>
            </a:r>
            <a:r>
              <a:rPr lang="en-US" dirty="0"/>
              <a:t> – Structures (II)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11A22FCC-14E2-42CA-9644-EDE5F8C0A3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5488" y="1334530"/>
            <a:ext cx="8815517" cy="5055955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Reserve </a:t>
            </a:r>
            <a:r>
              <a:rPr lang="en-US" sz="2400" i="1" dirty="0"/>
              <a:t>one </a:t>
            </a:r>
            <a:r>
              <a:rPr lang="en-US" sz="2400" dirty="0"/>
              <a:t>address pair in every SAMT entry for initialization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/>
              <a:t>SIM, Subarray Id Map</a:t>
            </a:r>
          </a:p>
          <a:p>
            <a:pPr marL="0" indent="0">
              <a:buNone/>
            </a:pPr>
            <a:r>
              <a:rPr lang="en-US" sz="2400" dirty="0"/>
              <a:t>Mapping from page numbers to subarray indices</a:t>
            </a:r>
          </a:p>
          <a:p>
            <a:pPr marL="0" indent="0">
              <a:buNone/>
            </a:pPr>
            <a:endParaRPr lang="en-US" b="1" dirty="0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8DE9B3AC-5E9D-40D9-A026-8BF84ACA19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D2B53-EDAE-4B41-B849-8916FA40BCB6}" type="slidenum">
              <a:rPr lang="en-US" smtClean="0"/>
              <a:pPr/>
              <a:t>47</a:t>
            </a:fld>
            <a:endParaRPr lang="en-US"/>
          </a:p>
        </p:txBody>
      </p:sp>
      <p:graphicFrame>
        <p:nvGraphicFramePr>
          <p:cNvPr id="13" name="Tablo 13">
            <a:extLst>
              <a:ext uri="{FF2B5EF4-FFF2-40B4-BE49-F238E27FC236}">
                <a16:creationId xmlns:a16="http://schemas.microsoft.com/office/drawing/2014/main" id="{B581BE95-3F89-4494-97C7-5740C5776F5C}"/>
              </a:ext>
            </a:extLst>
          </p:cNvPr>
          <p:cNvGraphicFramePr>
            <a:graphicFrameLocks noGrp="1"/>
          </p:cNvGraphicFramePr>
          <p:nvPr/>
        </p:nvGraphicFramePr>
        <p:xfrm>
          <a:off x="2190839" y="3897484"/>
          <a:ext cx="4779070" cy="185420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389535">
                  <a:extLst>
                    <a:ext uri="{9D8B030D-6E8A-4147-A177-3AD203B41FA5}">
                      <a16:colId xmlns:a16="http://schemas.microsoft.com/office/drawing/2014/main" val="3075569978"/>
                    </a:ext>
                  </a:extLst>
                </a:gridCol>
                <a:gridCol w="2389535">
                  <a:extLst>
                    <a:ext uri="{9D8B030D-6E8A-4147-A177-3AD203B41FA5}">
                      <a16:colId xmlns:a16="http://schemas.microsoft.com/office/drawing/2014/main" val="41061105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Physical Page Number</a:t>
                      </a:r>
                      <a:endParaRPr lang="tr-TR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Subarray ID (SAMT </a:t>
                      </a:r>
                      <a:r>
                        <a:rPr lang="en-US" sz="1800" dirty="0" err="1"/>
                        <a:t>idx</a:t>
                      </a:r>
                      <a:r>
                        <a:rPr lang="en-US" sz="1800" dirty="0"/>
                        <a:t>)</a:t>
                      </a:r>
                      <a:endParaRPr lang="tr-TR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82328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/>
                        <a:t>PPN 0</a:t>
                      </a:r>
                      <a:endParaRPr lang="tr-TR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/>
                        <a:t>0</a:t>
                      </a:r>
                      <a:endParaRPr lang="tr-TR" sz="18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01497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/>
                        <a:t>PPN 1</a:t>
                      </a:r>
                      <a:endParaRPr lang="tr-TR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/>
                        <a:t>0</a:t>
                      </a:r>
                      <a:endParaRPr lang="tr-TR" sz="18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74968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/>
                        <a:t>…</a:t>
                      </a:r>
                      <a:endParaRPr lang="tr-TR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/>
                        <a:t>…</a:t>
                      </a:r>
                      <a:endParaRPr lang="tr-TR" sz="18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8961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/>
                        <a:t>PPN 256</a:t>
                      </a:r>
                      <a:endParaRPr lang="tr-TR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/>
                        <a:t>1</a:t>
                      </a:r>
                      <a:endParaRPr lang="tr-TR" sz="18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40639503"/>
                  </a:ext>
                </a:extLst>
              </a:tr>
            </a:tbl>
          </a:graphicData>
        </a:graphic>
      </p:graphicFrame>
      <p:sp>
        <p:nvSpPr>
          <p:cNvPr id="17" name="Dikdörtgen 16">
            <a:extLst>
              <a:ext uri="{FF2B5EF4-FFF2-40B4-BE49-F238E27FC236}">
                <a16:creationId xmlns:a16="http://schemas.microsoft.com/office/drawing/2014/main" id="{8B6F63A3-DB11-47C4-94E0-9739665F5791}"/>
              </a:ext>
            </a:extLst>
          </p:cNvPr>
          <p:cNvSpPr/>
          <p:nvPr/>
        </p:nvSpPr>
        <p:spPr>
          <a:xfrm>
            <a:off x="2040303" y="1951571"/>
            <a:ext cx="892483" cy="547231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# Free Rows</a:t>
            </a:r>
            <a:endParaRPr lang="tr-TR" b="1" dirty="0"/>
          </a:p>
        </p:txBody>
      </p:sp>
      <p:sp>
        <p:nvSpPr>
          <p:cNvPr id="18" name="Dikdörtgen 17">
            <a:extLst>
              <a:ext uri="{FF2B5EF4-FFF2-40B4-BE49-F238E27FC236}">
                <a16:creationId xmlns:a16="http://schemas.microsoft.com/office/drawing/2014/main" id="{263CBC00-8B46-4506-9D3C-7CA2CE71CBFC}"/>
              </a:ext>
            </a:extLst>
          </p:cNvPr>
          <p:cNvSpPr/>
          <p:nvPr/>
        </p:nvSpPr>
        <p:spPr>
          <a:xfrm>
            <a:off x="1946457" y="1879252"/>
            <a:ext cx="5251085" cy="705149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400" b="1" dirty="0"/>
          </a:p>
        </p:txBody>
      </p:sp>
      <p:sp>
        <p:nvSpPr>
          <p:cNvPr id="19" name="Dikdörtgen 18">
            <a:extLst>
              <a:ext uri="{FF2B5EF4-FFF2-40B4-BE49-F238E27FC236}">
                <a16:creationId xmlns:a16="http://schemas.microsoft.com/office/drawing/2014/main" id="{2741AF1C-A7E4-45A1-BAC9-F3A0F6FF47CE}"/>
              </a:ext>
            </a:extLst>
          </p:cNvPr>
          <p:cNvSpPr/>
          <p:nvPr/>
        </p:nvSpPr>
        <p:spPr>
          <a:xfrm>
            <a:off x="2932786" y="1949030"/>
            <a:ext cx="790741" cy="547231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Pair 0</a:t>
            </a:r>
            <a:endParaRPr lang="tr-TR" b="1" dirty="0"/>
          </a:p>
        </p:txBody>
      </p:sp>
      <p:sp>
        <p:nvSpPr>
          <p:cNvPr id="20" name="Dikdörtgen 19">
            <a:extLst>
              <a:ext uri="{FF2B5EF4-FFF2-40B4-BE49-F238E27FC236}">
                <a16:creationId xmlns:a16="http://schemas.microsoft.com/office/drawing/2014/main" id="{3B329233-6E48-45E7-BC7D-C781B181F4C3}"/>
              </a:ext>
            </a:extLst>
          </p:cNvPr>
          <p:cNvSpPr/>
          <p:nvPr/>
        </p:nvSpPr>
        <p:spPr>
          <a:xfrm>
            <a:off x="3736329" y="1949030"/>
            <a:ext cx="844045" cy="547231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Pair 1</a:t>
            </a:r>
            <a:endParaRPr lang="tr-TR" b="1" dirty="0"/>
          </a:p>
        </p:txBody>
      </p:sp>
      <p:sp>
        <p:nvSpPr>
          <p:cNvPr id="21" name="Dikdörtgen 20">
            <a:extLst>
              <a:ext uri="{FF2B5EF4-FFF2-40B4-BE49-F238E27FC236}">
                <a16:creationId xmlns:a16="http://schemas.microsoft.com/office/drawing/2014/main" id="{8E60F5EB-DEB7-452F-A130-C4157EE6D0D8}"/>
              </a:ext>
            </a:extLst>
          </p:cNvPr>
          <p:cNvSpPr/>
          <p:nvPr/>
        </p:nvSpPr>
        <p:spPr>
          <a:xfrm>
            <a:off x="6211216" y="1949029"/>
            <a:ext cx="892483" cy="547231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Pair M</a:t>
            </a:r>
            <a:br>
              <a:rPr lang="en-US" b="1" dirty="0"/>
            </a:br>
            <a:r>
              <a:rPr lang="en-US" b="1" dirty="0">
                <a:solidFill>
                  <a:schemeClr val="accent4"/>
                </a:solidFill>
              </a:rPr>
              <a:t>0000…</a:t>
            </a:r>
            <a:endParaRPr lang="tr-TR" b="1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3732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04B38534-0CB2-4002-B7C0-8FB709489D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 err="1"/>
              <a:t>Alloc_align</a:t>
            </a:r>
            <a:r>
              <a:rPr lang="en-US" dirty="0"/>
              <a:t> – Structures (III)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A2E8C7A0-9677-41B4-9075-1A72564A1E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How to use SMT</a:t>
            </a:r>
          </a:p>
          <a:p>
            <a:pPr marL="0" indent="0">
              <a:buNone/>
            </a:pPr>
            <a:r>
              <a:rPr lang="en-US" b="1" dirty="0" err="1">
                <a:latin typeface="Courier" pitchFamily="2" charset="0"/>
              </a:rPr>
              <a:t>alloc_align</a:t>
            </a:r>
            <a:r>
              <a:rPr lang="en-US" b="1" dirty="0">
                <a:latin typeface="Courier" pitchFamily="2" charset="0"/>
              </a:rPr>
              <a:t>(int </a:t>
            </a:r>
            <a:r>
              <a:rPr lang="en-US" b="1" dirty="0">
                <a:solidFill>
                  <a:schemeClr val="accent5"/>
                </a:solidFill>
                <a:latin typeface="Courier" pitchFamily="2" charset="0"/>
              </a:rPr>
              <a:t>size</a:t>
            </a:r>
            <a:r>
              <a:rPr lang="en-US" b="1" dirty="0">
                <a:latin typeface="Courier" pitchFamily="2" charset="0"/>
              </a:rPr>
              <a:t>):</a:t>
            </a:r>
            <a:endParaRPr lang="en-US" b="1" dirty="0">
              <a:latin typeface="Courier" pitchFamily="2" charset="0"/>
              <a:sym typeface="Wingdings" panose="05000000000000000000" pitchFamily="2" charset="2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2400" dirty="0">
                <a:sym typeface="Wingdings" panose="05000000000000000000" pitchFamily="2" charset="2"/>
              </a:rPr>
              <a:t>Find out how many banks to utilize</a:t>
            </a:r>
          </a:p>
          <a:p>
            <a:pPr lvl="1"/>
            <a:r>
              <a:rPr lang="en-US" sz="2000" dirty="0">
                <a:sym typeface="Wingdings" panose="05000000000000000000" pitchFamily="2" charset="2"/>
              </a:rPr>
              <a:t>Spread allocation across many banks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>
                <a:sym typeface="Wingdings" panose="05000000000000000000" pitchFamily="2" charset="2"/>
              </a:rPr>
              <a:t>Split array into 4</a:t>
            </a:r>
            <a:r>
              <a:rPr lang="en-US" sz="2400" i="1" dirty="0">
                <a:sym typeface="Wingdings" panose="05000000000000000000" pitchFamily="2" charset="2"/>
              </a:rPr>
              <a:t> </a:t>
            </a:r>
            <a:r>
              <a:rPr lang="en-US" sz="2400" dirty="0">
                <a:sym typeface="Wingdings" panose="05000000000000000000" pitchFamily="2" charset="2"/>
              </a:rPr>
              <a:t>KB blocks</a:t>
            </a:r>
          </a:p>
          <a:p>
            <a:pPr lvl="1"/>
            <a:r>
              <a:rPr lang="en-US" sz="2000" dirty="0">
                <a:sym typeface="Wingdings" panose="05000000000000000000" pitchFamily="2" charset="2"/>
              </a:rPr>
              <a:t>4 KB == 1 page</a:t>
            </a:r>
            <a:endParaRPr lang="en-US" sz="1800" dirty="0">
              <a:sym typeface="Wingdings" panose="05000000000000000000" pitchFamily="2" charset="2"/>
            </a:endParaRPr>
          </a:p>
          <a:p>
            <a:pPr lvl="1"/>
            <a:r>
              <a:rPr lang="en-US" sz="2000" dirty="0">
                <a:sym typeface="Wingdings" panose="05000000000000000000" pitchFamily="2" charset="2"/>
              </a:rPr>
              <a:t>NB = # of 4 KB blocks in A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>
                <a:sym typeface="Wingdings" panose="05000000000000000000" pitchFamily="2" charset="2"/>
              </a:rPr>
              <a:t>For all </a:t>
            </a:r>
            <a:r>
              <a:rPr lang="en-US" sz="2400" i="1" dirty="0">
                <a:sym typeface="Wingdings" panose="05000000000000000000" pitchFamily="2" charset="2"/>
              </a:rPr>
              <a:t>blocks</a:t>
            </a:r>
            <a:r>
              <a:rPr lang="en-US" sz="2400" dirty="0">
                <a:sym typeface="Wingdings" panose="05000000000000000000" pitchFamily="2" charset="2"/>
              </a:rPr>
              <a:t> A[</a:t>
            </a:r>
            <a:r>
              <a:rPr lang="en-US" sz="2400" dirty="0" err="1">
                <a:sym typeface="Wingdings" panose="05000000000000000000" pitchFamily="2" charset="2"/>
              </a:rPr>
              <a:t>i</a:t>
            </a:r>
            <a:r>
              <a:rPr lang="en-US" sz="2400" dirty="0">
                <a:sym typeface="Wingdings" panose="05000000000000000000" pitchFamily="2" charset="2"/>
              </a:rPr>
              <a:t>] where </a:t>
            </a:r>
            <a:r>
              <a:rPr lang="en-US" sz="2400" dirty="0" err="1">
                <a:sym typeface="Wingdings" panose="05000000000000000000" pitchFamily="2" charset="2"/>
              </a:rPr>
              <a:t>i</a:t>
            </a:r>
            <a:r>
              <a:rPr lang="en-US" sz="2400" dirty="0">
                <a:sym typeface="Wingdings" panose="05000000000000000000" pitchFamily="2" charset="2"/>
              </a:rPr>
              <a:t> &lt; NB/2:</a:t>
            </a:r>
          </a:p>
          <a:p>
            <a:pPr marL="857233" lvl="1" indent="-514350">
              <a:buFont typeface="+mj-lt"/>
              <a:buAutoNum type="arabicPeriod"/>
            </a:pPr>
            <a:r>
              <a:rPr lang="en-US" sz="2000" dirty="0">
                <a:sym typeface="Wingdings" panose="05000000000000000000" pitchFamily="2" charset="2"/>
              </a:rPr>
              <a:t>Pick a bank. </a:t>
            </a:r>
          </a:p>
          <a:p>
            <a:pPr marL="857233" lvl="1" indent="-514350">
              <a:buFont typeface="+mj-lt"/>
              <a:buAutoNum type="arabicPeriod"/>
            </a:pPr>
            <a:r>
              <a:rPr lang="en-US" sz="2000" dirty="0">
                <a:sym typeface="Wingdings" panose="05000000000000000000" pitchFamily="2" charset="2"/>
              </a:rPr>
              <a:t>Select a SAMT entry (SAMTE) with </a:t>
            </a:r>
            <a:br>
              <a:rPr lang="en-US" sz="2000" dirty="0">
                <a:sym typeface="Wingdings" panose="05000000000000000000" pitchFamily="2" charset="2"/>
              </a:rPr>
            </a:br>
            <a:r>
              <a:rPr lang="en-US" sz="2000" dirty="0">
                <a:sym typeface="Wingdings" panose="05000000000000000000" pitchFamily="2" charset="2"/>
              </a:rPr>
              <a:t>&gt;= 1 free address pairs</a:t>
            </a:r>
          </a:p>
          <a:p>
            <a:pPr marL="857233" lvl="1" indent="-514350">
              <a:buFont typeface="+mj-lt"/>
              <a:buAutoNum type="arabicPeriod"/>
            </a:pPr>
            <a:r>
              <a:rPr lang="en-US" sz="2000" dirty="0">
                <a:sym typeface="Wingdings" panose="05000000000000000000" pitchFamily="2" charset="2"/>
              </a:rPr>
              <a:t>Select one pair from SAMTE</a:t>
            </a:r>
          </a:p>
          <a:p>
            <a:pPr marL="857233" lvl="1" indent="-514350">
              <a:buFont typeface="+mj-lt"/>
              <a:buAutoNum type="arabicPeriod"/>
            </a:pPr>
            <a:r>
              <a:rPr lang="en-US" sz="2000" dirty="0">
                <a:sym typeface="Wingdings" panose="05000000000000000000" pitchFamily="2" charset="2"/>
              </a:rPr>
              <a:t>Assign physical pages in the pair to </a:t>
            </a:r>
            <a:br>
              <a:rPr lang="en-US" sz="2000" dirty="0">
                <a:sym typeface="Wingdings" panose="05000000000000000000" pitchFamily="2" charset="2"/>
              </a:rPr>
            </a:br>
            <a:r>
              <a:rPr lang="en-US" sz="2000" dirty="0">
                <a:sym typeface="Wingdings" panose="05000000000000000000" pitchFamily="2" charset="2"/>
              </a:rPr>
              <a:t>virtual pages A[</a:t>
            </a:r>
            <a:r>
              <a:rPr lang="en-US" sz="2000" dirty="0" err="1">
                <a:sym typeface="Wingdings" panose="05000000000000000000" pitchFamily="2" charset="2"/>
              </a:rPr>
              <a:t>i</a:t>
            </a:r>
            <a:r>
              <a:rPr lang="en-US" sz="2000" dirty="0">
                <a:sym typeface="Wingdings" panose="05000000000000000000" pitchFamily="2" charset="2"/>
              </a:rPr>
              <a:t>] and A[</a:t>
            </a:r>
            <a:r>
              <a:rPr lang="en-US" sz="2000" dirty="0" err="1">
                <a:sym typeface="Wingdings" panose="05000000000000000000" pitchFamily="2" charset="2"/>
              </a:rPr>
              <a:t>i+NB</a:t>
            </a:r>
            <a:r>
              <a:rPr lang="en-US" sz="2000" dirty="0">
                <a:sym typeface="Wingdings" panose="05000000000000000000" pitchFamily="2" charset="2"/>
              </a:rPr>
              <a:t>/2]</a:t>
            </a:r>
          </a:p>
          <a:p>
            <a:pPr marL="514350" indent="-514350">
              <a:buFont typeface="+mj-lt"/>
              <a:buAutoNum type="arabicPeriod"/>
            </a:pPr>
            <a:endParaRPr lang="en-US" sz="2400" dirty="0">
              <a:sym typeface="Wingdings" panose="05000000000000000000" pitchFamily="2" charset="2"/>
            </a:endParaRPr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59E7B32B-2214-423E-ABE2-E4A2BD7AE9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621957" y="6290790"/>
            <a:ext cx="2057400" cy="280288"/>
          </a:xfrm>
        </p:spPr>
        <p:txBody>
          <a:bodyPr/>
          <a:lstStyle/>
          <a:p>
            <a:fld id="{C19D2B53-EDAE-4B41-B849-8916FA40BCB6}" type="slidenum">
              <a:rPr lang="en-US" smtClean="0"/>
              <a:pPr/>
              <a:t>48</a:t>
            </a:fld>
            <a:endParaRPr lang="en-US"/>
          </a:p>
        </p:txBody>
      </p:sp>
      <p:sp>
        <p:nvSpPr>
          <p:cNvPr id="9" name="Dikdörtgen 8">
            <a:extLst>
              <a:ext uri="{FF2B5EF4-FFF2-40B4-BE49-F238E27FC236}">
                <a16:creationId xmlns:a16="http://schemas.microsoft.com/office/drawing/2014/main" id="{B89A6B17-99E0-4AFE-AB6A-83E58AE30B18}"/>
              </a:ext>
            </a:extLst>
          </p:cNvPr>
          <p:cNvSpPr/>
          <p:nvPr/>
        </p:nvSpPr>
        <p:spPr>
          <a:xfrm>
            <a:off x="5746032" y="2914650"/>
            <a:ext cx="3103605" cy="6286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1" name="Düz Bağlayıcı 10">
            <a:extLst>
              <a:ext uri="{FF2B5EF4-FFF2-40B4-BE49-F238E27FC236}">
                <a16:creationId xmlns:a16="http://schemas.microsoft.com/office/drawing/2014/main" id="{A4D14EF2-8415-4550-BB76-63810DBC5CB3}"/>
              </a:ext>
            </a:extLst>
          </p:cNvPr>
          <p:cNvCxnSpPr>
            <a:cxnSpLocks/>
            <a:stCxn id="9" idx="2"/>
            <a:endCxn id="9" idx="0"/>
          </p:cNvCxnSpPr>
          <p:nvPr/>
        </p:nvCxnSpPr>
        <p:spPr>
          <a:xfrm flipV="1">
            <a:off x="7297835" y="2914650"/>
            <a:ext cx="0" cy="62865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Düz Ok Bağlayıcısı 13">
            <a:extLst>
              <a:ext uri="{FF2B5EF4-FFF2-40B4-BE49-F238E27FC236}">
                <a16:creationId xmlns:a16="http://schemas.microsoft.com/office/drawing/2014/main" id="{2BBD26EA-FAA7-4824-B322-F198B73DD807}"/>
              </a:ext>
            </a:extLst>
          </p:cNvPr>
          <p:cNvCxnSpPr>
            <a:cxnSpLocks/>
          </p:cNvCxnSpPr>
          <p:nvPr/>
        </p:nvCxnSpPr>
        <p:spPr>
          <a:xfrm>
            <a:off x="5746032" y="2786446"/>
            <a:ext cx="3103605" cy="0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Metin kutusu 16">
            <a:extLst>
              <a:ext uri="{FF2B5EF4-FFF2-40B4-BE49-F238E27FC236}">
                <a16:creationId xmlns:a16="http://schemas.microsoft.com/office/drawing/2014/main" id="{7A400A55-0BEA-44DD-8711-8E41877160F1}"/>
              </a:ext>
            </a:extLst>
          </p:cNvPr>
          <p:cNvSpPr txBox="1"/>
          <p:nvPr/>
        </p:nvSpPr>
        <p:spPr>
          <a:xfrm>
            <a:off x="6397336" y="2386336"/>
            <a:ext cx="18009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8 KB Row</a:t>
            </a:r>
            <a:endParaRPr lang="tr-TR" sz="2000" b="1" dirty="0"/>
          </a:p>
        </p:txBody>
      </p:sp>
      <p:cxnSp>
        <p:nvCxnSpPr>
          <p:cNvPr id="19" name="Düz Ok Bağlayıcısı 18">
            <a:extLst>
              <a:ext uri="{FF2B5EF4-FFF2-40B4-BE49-F238E27FC236}">
                <a16:creationId xmlns:a16="http://schemas.microsoft.com/office/drawing/2014/main" id="{DCEDBA30-57E9-45CD-B6C9-C31F43F307B1}"/>
              </a:ext>
            </a:extLst>
          </p:cNvPr>
          <p:cNvCxnSpPr>
            <a:cxnSpLocks/>
          </p:cNvCxnSpPr>
          <p:nvPr/>
        </p:nvCxnSpPr>
        <p:spPr>
          <a:xfrm flipH="1" flipV="1">
            <a:off x="5746032" y="3671504"/>
            <a:ext cx="120978" cy="2154433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Düz Ok Bağlayıcısı 19">
            <a:extLst>
              <a:ext uri="{FF2B5EF4-FFF2-40B4-BE49-F238E27FC236}">
                <a16:creationId xmlns:a16="http://schemas.microsoft.com/office/drawing/2014/main" id="{C5BD1B95-8DCB-4277-8F24-48FD39736D2B}"/>
              </a:ext>
            </a:extLst>
          </p:cNvPr>
          <p:cNvCxnSpPr>
            <a:cxnSpLocks/>
          </p:cNvCxnSpPr>
          <p:nvPr/>
        </p:nvCxnSpPr>
        <p:spPr>
          <a:xfrm flipH="1" flipV="1">
            <a:off x="7391400" y="3671504"/>
            <a:ext cx="55215" cy="2142968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Dikdörtgen 11">
            <a:extLst>
              <a:ext uri="{FF2B5EF4-FFF2-40B4-BE49-F238E27FC236}">
                <a16:creationId xmlns:a16="http://schemas.microsoft.com/office/drawing/2014/main" id="{DF133BC1-1F07-447A-A5B8-BF0521FF3F92}"/>
              </a:ext>
            </a:extLst>
          </p:cNvPr>
          <p:cNvSpPr/>
          <p:nvPr/>
        </p:nvSpPr>
        <p:spPr>
          <a:xfrm>
            <a:off x="5679357" y="5825937"/>
            <a:ext cx="3103605" cy="6286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3" name="Düz Bağlayıcı 12">
            <a:extLst>
              <a:ext uri="{FF2B5EF4-FFF2-40B4-BE49-F238E27FC236}">
                <a16:creationId xmlns:a16="http://schemas.microsoft.com/office/drawing/2014/main" id="{F2E0A56B-FE89-49C6-B761-3CDCAB0792CB}"/>
              </a:ext>
            </a:extLst>
          </p:cNvPr>
          <p:cNvCxnSpPr>
            <a:cxnSpLocks/>
          </p:cNvCxnSpPr>
          <p:nvPr/>
        </p:nvCxnSpPr>
        <p:spPr>
          <a:xfrm flipV="1">
            <a:off x="6002435" y="5825937"/>
            <a:ext cx="0" cy="62865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Düz Bağlayıcı 15">
            <a:extLst>
              <a:ext uri="{FF2B5EF4-FFF2-40B4-BE49-F238E27FC236}">
                <a16:creationId xmlns:a16="http://schemas.microsoft.com/office/drawing/2014/main" id="{104A99F3-6378-4CAF-B67D-28D00EBAB6B5}"/>
              </a:ext>
            </a:extLst>
          </p:cNvPr>
          <p:cNvCxnSpPr>
            <a:cxnSpLocks/>
          </p:cNvCxnSpPr>
          <p:nvPr/>
        </p:nvCxnSpPr>
        <p:spPr>
          <a:xfrm flipV="1">
            <a:off x="6326285" y="5825937"/>
            <a:ext cx="0" cy="62865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Düz Bağlayıcı 17">
            <a:extLst>
              <a:ext uri="{FF2B5EF4-FFF2-40B4-BE49-F238E27FC236}">
                <a16:creationId xmlns:a16="http://schemas.microsoft.com/office/drawing/2014/main" id="{3F5C735C-5BFF-41DD-9622-608FEC3147E5}"/>
              </a:ext>
            </a:extLst>
          </p:cNvPr>
          <p:cNvCxnSpPr>
            <a:cxnSpLocks/>
          </p:cNvCxnSpPr>
          <p:nvPr/>
        </p:nvCxnSpPr>
        <p:spPr>
          <a:xfrm flipV="1">
            <a:off x="7297835" y="5825937"/>
            <a:ext cx="0" cy="62865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Düz Bağlayıcı 20">
            <a:extLst>
              <a:ext uri="{FF2B5EF4-FFF2-40B4-BE49-F238E27FC236}">
                <a16:creationId xmlns:a16="http://schemas.microsoft.com/office/drawing/2014/main" id="{694937DA-16D3-4F3B-9D62-104EBE850F5A}"/>
              </a:ext>
            </a:extLst>
          </p:cNvPr>
          <p:cNvCxnSpPr>
            <a:cxnSpLocks/>
          </p:cNvCxnSpPr>
          <p:nvPr/>
        </p:nvCxnSpPr>
        <p:spPr>
          <a:xfrm flipV="1">
            <a:off x="7621685" y="5825937"/>
            <a:ext cx="0" cy="62865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Düz Bağlayıcı 21">
            <a:extLst>
              <a:ext uri="{FF2B5EF4-FFF2-40B4-BE49-F238E27FC236}">
                <a16:creationId xmlns:a16="http://schemas.microsoft.com/office/drawing/2014/main" id="{4248ECA9-9F9D-4B14-81B3-A6530F99FF02}"/>
              </a:ext>
            </a:extLst>
          </p:cNvPr>
          <p:cNvCxnSpPr>
            <a:cxnSpLocks/>
          </p:cNvCxnSpPr>
          <p:nvPr/>
        </p:nvCxnSpPr>
        <p:spPr>
          <a:xfrm flipV="1">
            <a:off x="7945535" y="5825937"/>
            <a:ext cx="0" cy="62865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Metin kutusu 4">
            <a:extLst>
              <a:ext uri="{FF2B5EF4-FFF2-40B4-BE49-F238E27FC236}">
                <a16:creationId xmlns:a16="http://schemas.microsoft.com/office/drawing/2014/main" id="{A83C2907-BFB3-40F8-B5A4-5F62DF63757F}"/>
              </a:ext>
            </a:extLst>
          </p:cNvPr>
          <p:cNvSpPr txBox="1"/>
          <p:nvPr/>
        </p:nvSpPr>
        <p:spPr>
          <a:xfrm>
            <a:off x="5543459" y="6440598"/>
            <a:ext cx="5668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A[0]</a:t>
            </a:r>
            <a:endParaRPr lang="tr-TR" sz="1600" dirty="0"/>
          </a:p>
        </p:txBody>
      </p:sp>
      <p:sp>
        <p:nvSpPr>
          <p:cNvPr id="23" name="Metin kutusu 22">
            <a:extLst>
              <a:ext uri="{FF2B5EF4-FFF2-40B4-BE49-F238E27FC236}">
                <a16:creationId xmlns:a16="http://schemas.microsoft.com/office/drawing/2014/main" id="{0211DDA7-6460-4F69-B131-549CF4A5B565}"/>
              </a:ext>
            </a:extLst>
          </p:cNvPr>
          <p:cNvSpPr txBox="1"/>
          <p:nvPr/>
        </p:nvSpPr>
        <p:spPr>
          <a:xfrm>
            <a:off x="6844538" y="6466052"/>
            <a:ext cx="12041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A[NB/2]</a:t>
            </a:r>
            <a:endParaRPr lang="tr-TR" sz="1600" dirty="0"/>
          </a:p>
        </p:txBody>
      </p:sp>
      <p:sp>
        <p:nvSpPr>
          <p:cNvPr id="24" name="Metin kutusu 23">
            <a:extLst>
              <a:ext uri="{FF2B5EF4-FFF2-40B4-BE49-F238E27FC236}">
                <a16:creationId xmlns:a16="http://schemas.microsoft.com/office/drawing/2014/main" id="{CB6EA3CE-3904-4D82-97F2-BB113549066B}"/>
              </a:ext>
            </a:extLst>
          </p:cNvPr>
          <p:cNvSpPr txBox="1"/>
          <p:nvPr/>
        </p:nvSpPr>
        <p:spPr>
          <a:xfrm>
            <a:off x="6583365" y="5358539"/>
            <a:ext cx="18003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Array A</a:t>
            </a:r>
            <a:endParaRPr lang="tr-TR" sz="2400" b="1" dirty="0"/>
          </a:p>
        </p:txBody>
      </p:sp>
    </p:spTree>
    <p:extLst>
      <p:ext uri="{BB962C8B-B14F-4D97-AF65-F5344CB8AC3E}">
        <p14:creationId xmlns:p14="http://schemas.microsoft.com/office/powerpoint/2010/main" val="105766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7" grpId="0"/>
      <p:bldP spid="12" grpId="0" animBg="1"/>
      <p:bldP spid="5" grpId="0"/>
      <p:bldP spid="23" grpId="0"/>
      <p:bldP spid="24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02212643-5007-41A0-8208-D17FAD26E8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 err="1"/>
              <a:t>Alloc_align</a:t>
            </a:r>
            <a:r>
              <a:rPr lang="en-US" dirty="0"/>
              <a:t> – Structures (IV)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5108757E-FA4C-46A5-9548-5B1CE0593B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err="1"/>
              <a:t>RowClone</a:t>
            </a:r>
            <a:r>
              <a:rPr lang="en-US" b="1" dirty="0"/>
              <a:t>-Initialize (RCI)</a:t>
            </a:r>
          </a:p>
          <a:p>
            <a:pPr marL="0" indent="0">
              <a:buNone/>
            </a:pPr>
            <a:r>
              <a:rPr lang="en-US" b="1" dirty="0" err="1">
                <a:latin typeface="Courier" pitchFamily="2" charset="0"/>
              </a:rPr>
              <a:t>rci</a:t>
            </a:r>
            <a:r>
              <a:rPr lang="en-US" dirty="0">
                <a:latin typeface="Courier" pitchFamily="2" charset="0"/>
              </a:rPr>
              <a:t>(char* </a:t>
            </a:r>
            <a:r>
              <a:rPr lang="en-US" i="1" dirty="0">
                <a:latin typeface="Courier" pitchFamily="2" charset="0"/>
              </a:rPr>
              <a:t>A</a:t>
            </a:r>
            <a:r>
              <a:rPr lang="en-US" dirty="0">
                <a:latin typeface="Courier" pitchFamily="2" charset="0"/>
              </a:rPr>
              <a:t>, int </a:t>
            </a:r>
            <a:r>
              <a:rPr lang="en-US" i="1" dirty="0">
                <a:latin typeface="Courier" pitchFamily="2" charset="0"/>
              </a:rPr>
              <a:t>N</a:t>
            </a:r>
            <a:r>
              <a:rPr lang="en-US" dirty="0">
                <a:latin typeface="Courier" pitchFamily="2" charset="0"/>
              </a:rPr>
              <a:t>) </a:t>
            </a:r>
            <a:r>
              <a:rPr lang="en-US" dirty="0">
                <a:sym typeface="Wingdings" panose="05000000000000000000" pitchFamily="2" charset="2"/>
              </a:rPr>
              <a:t> Initialize A with N 0s.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Split A into </a:t>
            </a:r>
            <a:r>
              <a:rPr lang="en-US" i="1" dirty="0"/>
              <a:t>4KB </a:t>
            </a:r>
            <a:r>
              <a:rPr lang="en-US" dirty="0"/>
              <a:t>blocks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sym typeface="Wingdings" panose="05000000000000000000" pitchFamily="2" charset="2"/>
              </a:rPr>
              <a:t>For all </a:t>
            </a:r>
            <a:r>
              <a:rPr lang="en-US" i="1" dirty="0">
                <a:sym typeface="Wingdings" panose="05000000000000000000" pitchFamily="2" charset="2"/>
              </a:rPr>
              <a:t>blocks</a:t>
            </a:r>
            <a:r>
              <a:rPr lang="en-US" dirty="0">
                <a:sym typeface="Wingdings" panose="05000000000000000000" pitchFamily="2" charset="2"/>
              </a:rPr>
              <a:t> A[</a:t>
            </a:r>
            <a:r>
              <a:rPr lang="en-US" dirty="0" err="1">
                <a:sym typeface="Wingdings" panose="05000000000000000000" pitchFamily="2" charset="2"/>
              </a:rPr>
              <a:t>i</a:t>
            </a:r>
            <a:r>
              <a:rPr lang="en-US" dirty="0">
                <a:sym typeface="Wingdings" panose="05000000000000000000" pitchFamily="2" charset="2"/>
              </a:rPr>
              <a:t>] where </a:t>
            </a:r>
            <a:r>
              <a:rPr lang="en-US" dirty="0" err="1">
                <a:sym typeface="Wingdings" panose="05000000000000000000" pitchFamily="2" charset="2"/>
              </a:rPr>
              <a:t>i</a:t>
            </a:r>
            <a:r>
              <a:rPr lang="en-US" dirty="0">
                <a:sym typeface="Wingdings" panose="05000000000000000000" pitchFamily="2" charset="2"/>
              </a:rPr>
              <a:t> &lt; NB/2:</a:t>
            </a:r>
          </a:p>
          <a:p>
            <a:pPr marL="857233" lvl="1" indent="-514350">
              <a:buFont typeface="+mj-lt"/>
              <a:buAutoNum type="arabicPeriod"/>
            </a:pPr>
            <a:r>
              <a:rPr lang="en-US" dirty="0">
                <a:sym typeface="Wingdings" panose="05000000000000000000" pitchFamily="2" charset="2"/>
              </a:rPr>
              <a:t>Translate from A[</a:t>
            </a:r>
            <a:r>
              <a:rPr lang="en-US" dirty="0" err="1">
                <a:sym typeface="Wingdings" panose="05000000000000000000" pitchFamily="2" charset="2"/>
              </a:rPr>
              <a:t>i</a:t>
            </a:r>
            <a:r>
              <a:rPr lang="en-US" dirty="0">
                <a:sym typeface="Wingdings" panose="05000000000000000000" pitchFamily="2" charset="2"/>
              </a:rPr>
              <a:t>] to PA1  use as </a:t>
            </a:r>
            <a:r>
              <a:rPr lang="en-US" b="1" dirty="0">
                <a:sym typeface="Wingdings" panose="05000000000000000000" pitchFamily="2" charset="2"/>
              </a:rPr>
              <a:t>destination </a:t>
            </a:r>
            <a:r>
              <a:rPr lang="en-US" dirty="0">
                <a:sym typeface="Wingdings" panose="05000000000000000000" pitchFamily="2" charset="2"/>
              </a:rPr>
              <a:t>address</a:t>
            </a:r>
          </a:p>
          <a:p>
            <a:pPr marL="857233" lvl="1" indent="-514350">
              <a:buFont typeface="+mj-lt"/>
              <a:buAutoNum type="arabicPeriod"/>
            </a:pPr>
            <a:r>
              <a:rPr lang="en-US" dirty="0">
                <a:sym typeface="Wingdings" panose="05000000000000000000" pitchFamily="2" charset="2"/>
              </a:rPr>
              <a:t>Access </a:t>
            </a:r>
            <a:r>
              <a:rPr lang="en-US" b="1" dirty="0">
                <a:sym typeface="Wingdings" panose="05000000000000000000" pitchFamily="2" charset="2"/>
              </a:rPr>
              <a:t>SIM</a:t>
            </a:r>
            <a:r>
              <a:rPr lang="en-US" dirty="0">
                <a:sym typeface="Wingdings" panose="05000000000000000000" pitchFamily="2" charset="2"/>
              </a:rPr>
              <a:t> with PA1 to obtain its </a:t>
            </a:r>
            <a:r>
              <a:rPr lang="en-US" b="1" dirty="0">
                <a:sym typeface="Wingdings" panose="05000000000000000000" pitchFamily="2" charset="2"/>
              </a:rPr>
              <a:t>subarray id</a:t>
            </a:r>
          </a:p>
          <a:p>
            <a:pPr marL="857233" lvl="1" indent="-514350">
              <a:buFont typeface="+mj-lt"/>
              <a:buAutoNum type="arabicPeriod"/>
            </a:pPr>
            <a:r>
              <a:rPr lang="en-US" dirty="0">
                <a:sym typeface="Wingdings" panose="05000000000000000000" pitchFamily="2" charset="2"/>
              </a:rPr>
              <a:t>Access SAMT to get the address </a:t>
            </a:r>
            <a:br>
              <a:rPr lang="en-US" dirty="0">
                <a:sym typeface="Wingdings" panose="05000000000000000000" pitchFamily="2" charset="2"/>
              </a:rPr>
            </a:br>
            <a:r>
              <a:rPr lang="en-US" dirty="0">
                <a:sym typeface="Wingdings" panose="05000000000000000000" pitchFamily="2" charset="2"/>
              </a:rPr>
              <a:t>of the </a:t>
            </a:r>
            <a:r>
              <a:rPr lang="en-US" i="1" dirty="0">
                <a:sym typeface="Wingdings" panose="05000000000000000000" pitchFamily="2" charset="2"/>
              </a:rPr>
              <a:t>all-zero</a:t>
            </a:r>
            <a:r>
              <a:rPr lang="en-US" dirty="0">
                <a:sym typeface="Wingdings" panose="05000000000000000000" pitchFamily="2" charset="2"/>
              </a:rPr>
              <a:t> row, </a:t>
            </a:r>
            <a:r>
              <a:rPr lang="en-US" dirty="0" err="1">
                <a:sym typeface="Wingdings" panose="05000000000000000000" pitchFamily="2" charset="2"/>
              </a:rPr>
              <a:t>PA</a:t>
            </a:r>
            <a:r>
              <a:rPr lang="en-US" baseline="-25000" dirty="0" err="1">
                <a:sym typeface="Wingdings" panose="05000000000000000000" pitchFamily="2" charset="2"/>
              </a:rPr>
              <a:t>zero</a:t>
            </a:r>
            <a:endParaRPr lang="en-US" dirty="0">
              <a:sym typeface="Wingdings" panose="05000000000000000000" pitchFamily="2" charset="2"/>
            </a:endParaRPr>
          </a:p>
          <a:p>
            <a:pPr marL="857233" lvl="1" indent="-514350">
              <a:buFont typeface="+mj-lt"/>
              <a:buAutoNum type="arabicPeriod"/>
            </a:pPr>
            <a:r>
              <a:rPr lang="en-US" dirty="0">
                <a:sym typeface="Wingdings" panose="05000000000000000000" pitchFamily="2" charset="2"/>
              </a:rPr>
              <a:t>Perform </a:t>
            </a:r>
            <a:r>
              <a:rPr lang="en-US" dirty="0" err="1">
                <a:sym typeface="Wingdings" panose="05000000000000000000" pitchFamily="2" charset="2"/>
              </a:rPr>
              <a:t>RowClone</a:t>
            </a:r>
            <a:r>
              <a:rPr lang="en-US" dirty="0">
                <a:sym typeface="Wingdings" panose="05000000000000000000" pitchFamily="2" charset="2"/>
              </a:rPr>
              <a:t> from </a:t>
            </a:r>
            <a:r>
              <a:rPr lang="en-US" dirty="0" err="1">
                <a:sym typeface="Wingdings" panose="05000000000000000000" pitchFamily="2" charset="2"/>
              </a:rPr>
              <a:t>PA</a:t>
            </a:r>
            <a:r>
              <a:rPr lang="en-US" baseline="-25000" dirty="0" err="1">
                <a:sym typeface="Wingdings" panose="05000000000000000000" pitchFamily="2" charset="2"/>
              </a:rPr>
              <a:t>zero</a:t>
            </a:r>
            <a:r>
              <a:rPr lang="en-US" baseline="-25000" dirty="0">
                <a:sym typeface="Wingdings" panose="05000000000000000000" pitchFamily="2" charset="2"/>
              </a:rPr>
              <a:t> </a:t>
            </a:r>
            <a:r>
              <a:rPr lang="en-US" dirty="0">
                <a:sym typeface="Wingdings" panose="05000000000000000000" pitchFamily="2" charset="2"/>
              </a:rPr>
              <a:t>to PA1</a:t>
            </a:r>
          </a:p>
          <a:p>
            <a:pPr lvl="2"/>
            <a:r>
              <a:rPr lang="en-US" dirty="0"/>
              <a:t>This will automatically copy zeros to A[</a:t>
            </a:r>
            <a:r>
              <a:rPr lang="en-US" dirty="0" err="1"/>
              <a:t>i+NB</a:t>
            </a:r>
            <a:r>
              <a:rPr lang="en-US" dirty="0"/>
              <a:t>/2] too</a:t>
            </a:r>
            <a:endParaRPr lang="tr-TR" dirty="0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86A93B66-25E2-4503-89C3-7552FBC0C9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D2B53-EDAE-4B41-B849-8916FA40BCB6}" type="slidenum">
              <a:rPr lang="en-US" smtClean="0"/>
              <a:pPr/>
              <a:t>49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7DC2B0C-380B-3946-AE8A-CE51EB1E824A}"/>
              </a:ext>
            </a:extLst>
          </p:cNvPr>
          <p:cNvSpPr/>
          <p:nvPr/>
        </p:nvSpPr>
        <p:spPr>
          <a:xfrm>
            <a:off x="2290819" y="5362832"/>
            <a:ext cx="1346886" cy="827902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TR" dirty="0">
                <a:latin typeface="Trebuchet MS" panose="020B0703020202090204" pitchFamily="34" charset="0"/>
              </a:rPr>
              <a:t>Subarray </a:t>
            </a:r>
          </a:p>
          <a:p>
            <a:pPr algn="ctr"/>
            <a:r>
              <a:rPr lang="en-TR" dirty="0">
                <a:latin typeface="Trebuchet MS" panose="020B0703020202090204" pitchFamily="34" charset="0"/>
              </a:rPr>
              <a:t>ID Map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A9AC0AF-FD65-3F41-A6B8-0C028408C061}"/>
              </a:ext>
            </a:extLst>
          </p:cNvPr>
          <p:cNvSpPr/>
          <p:nvPr/>
        </p:nvSpPr>
        <p:spPr>
          <a:xfrm>
            <a:off x="4512626" y="5362832"/>
            <a:ext cx="1346886" cy="827903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TR" dirty="0">
                <a:latin typeface="Trebuchet MS" panose="020B0703020202090204" pitchFamily="34" charset="0"/>
              </a:rPr>
              <a:t>Subarray</a:t>
            </a:r>
            <a:br>
              <a:rPr lang="en-TR" dirty="0">
                <a:latin typeface="Trebuchet MS" panose="020B0703020202090204" pitchFamily="34" charset="0"/>
              </a:rPr>
            </a:br>
            <a:r>
              <a:rPr lang="en-TR" dirty="0">
                <a:latin typeface="Trebuchet MS" panose="020B0703020202090204" pitchFamily="34" charset="0"/>
              </a:rPr>
              <a:t>Mapping</a:t>
            </a:r>
            <a:br>
              <a:rPr lang="en-TR" dirty="0">
                <a:latin typeface="Trebuchet MS" panose="020B0703020202090204" pitchFamily="34" charset="0"/>
              </a:rPr>
            </a:br>
            <a:r>
              <a:rPr lang="en-TR" dirty="0">
                <a:latin typeface="Trebuchet MS" panose="020B0703020202090204" pitchFamily="34" charset="0"/>
              </a:rPr>
              <a:t>Table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3F72DB7-B53E-B045-88A9-EDA8D4336B9E}"/>
              </a:ext>
            </a:extLst>
          </p:cNvPr>
          <p:cNvSpPr txBox="1"/>
          <p:nvPr/>
        </p:nvSpPr>
        <p:spPr>
          <a:xfrm>
            <a:off x="530351" y="5316456"/>
            <a:ext cx="10424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TR" b="1" dirty="0">
                <a:latin typeface="Trebuchet MS" panose="020B0703020202090204" pitchFamily="34" charset="0"/>
              </a:rPr>
              <a:t>(PA1)</a:t>
            </a:r>
            <a:br>
              <a:rPr lang="en-TR" b="1" dirty="0">
                <a:latin typeface="Trebuchet MS" panose="020B0703020202090204" pitchFamily="34" charset="0"/>
              </a:rPr>
            </a:br>
            <a:r>
              <a:rPr lang="en-TR" dirty="0">
                <a:latin typeface="Trebuchet MS" panose="020B0703020202090204" pitchFamily="34" charset="0"/>
              </a:rPr>
              <a:t>Physical Address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855DC967-5A15-3642-9CFB-85A1ECAAD557}"/>
              </a:ext>
            </a:extLst>
          </p:cNvPr>
          <p:cNvCxnSpPr>
            <a:stCxn id="7" idx="3"/>
            <a:endCxn id="5" idx="1"/>
          </p:cNvCxnSpPr>
          <p:nvPr/>
        </p:nvCxnSpPr>
        <p:spPr>
          <a:xfrm flipV="1">
            <a:off x="1572767" y="5776783"/>
            <a:ext cx="718052" cy="1338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8E864534-1900-4345-BE2D-688BEBE5C92E}"/>
              </a:ext>
            </a:extLst>
          </p:cNvPr>
          <p:cNvCxnSpPr>
            <a:cxnSpLocks/>
            <a:endCxn id="6" idx="1"/>
          </p:cNvCxnSpPr>
          <p:nvPr/>
        </p:nvCxnSpPr>
        <p:spPr>
          <a:xfrm>
            <a:off x="3637705" y="5776780"/>
            <a:ext cx="874921" cy="4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2A3FB090-B851-2F49-9DB2-9BA77F09FE87}"/>
              </a:ext>
            </a:extLst>
          </p:cNvPr>
          <p:cNvSpPr txBox="1"/>
          <p:nvPr/>
        </p:nvSpPr>
        <p:spPr>
          <a:xfrm>
            <a:off x="3567652" y="5478755"/>
            <a:ext cx="1042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TR" dirty="0">
                <a:latin typeface="Trebuchet MS" panose="020B0703020202090204" pitchFamily="34" charset="0"/>
              </a:rPr>
              <a:t>SA</a:t>
            </a:r>
            <a:br>
              <a:rPr lang="en-TR" dirty="0">
                <a:latin typeface="Trebuchet MS" panose="020B0703020202090204" pitchFamily="34" charset="0"/>
              </a:rPr>
            </a:br>
            <a:r>
              <a:rPr lang="en-TR" dirty="0">
                <a:latin typeface="Trebuchet MS" panose="020B0703020202090204" pitchFamily="34" charset="0"/>
              </a:rPr>
              <a:t>ID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A809AA3A-8DD7-204C-BAD3-81D1A2C0FC1B}"/>
              </a:ext>
            </a:extLst>
          </p:cNvPr>
          <p:cNvCxnSpPr/>
          <p:nvPr/>
        </p:nvCxnSpPr>
        <p:spPr>
          <a:xfrm>
            <a:off x="5859512" y="5776780"/>
            <a:ext cx="718052" cy="1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2F0FACA6-A900-CA44-866F-94E760C16C1D}"/>
              </a:ext>
            </a:extLst>
          </p:cNvPr>
          <p:cNvSpPr txBox="1"/>
          <p:nvPr/>
        </p:nvSpPr>
        <p:spPr>
          <a:xfrm>
            <a:off x="6310764" y="5340255"/>
            <a:ext cx="22089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TR" b="1" dirty="0">
                <a:latin typeface="Trebuchet MS" panose="020B0703020202090204" pitchFamily="34" charset="0"/>
              </a:rPr>
              <a:t>(PA</a:t>
            </a:r>
            <a:r>
              <a:rPr lang="en-TR" b="1" baseline="-25000" dirty="0">
                <a:latin typeface="Trebuchet MS" panose="020B0703020202090204" pitchFamily="34" charset="0"/>
              </a:rPr>
              <a:t>ZERO</a:t>
            </a:r>
            <a:r>
              <a:rPr lang="en-TR" b="1" dirty="0">
                <a:latin typeface="Trebuchet MS" panose="020B0703020202090204" pitchFamily="34" charset="0"/>
              </a:rPr>
              <a:t>)</a:t>
            </a:r>
            <a:br>
              <a:rPr lang="en-TR" dirty="0">
                <a:latin typeface="Trebuchet MS" panose="020B0703020202090204" pitchFamily="34" charset="0"/>
              </a:rPr>
            </a:br>
            <a:r>
              <a:rPr lang="en-TR" dirty="0">
                <a:latin typeface="Trebuchet MS" panose="020B0703020202090204" pitchFamily="34" charset="0"/>
              </a:rPr>
              <a:t>Source row </a:t>
            </a:r>
            <a:br>
              <a:rPr lang="en-TR" dirty="0">
                <a:latin typeface="Trebuchet MS" panose="020B0703020202090204" pitchFamily="34" charset="0"/>
              </a:rPr>
            </a:br>
            <a:r>
              <a:rPr lang="en-TR" dirty="0">
                <a:latin typeface="Trebuchet MS" panose="020B0703020202090204" pitchFamily="34" charset="0"/>
              </a:rPr>
              <a:t>that contains all 0s</a:t>
            </a:r>
          </a:p>
        </p:txBody>
      </p:sp>
    </p:spTree>
    <p:extLst>
      <p:ext uri="{BB962C8B-B14F-4D97-AF65-F5344CB8AC3E}">
        <p14:creationId xmlns:p14="http://schemas.microsoft.com/office/powerpoint/2010/main" val="2034458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12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78E7A42E-7D63-453C-8FF0-FF66E3CE3D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48017" y="3913674"/>
            <a:ext cx="6794462" cy="227506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DRAM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/>
              <a:t>Organization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B2E9D1-3732-46D5-9E50-A41327D443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545E099-5068-F448-A0AC-2CF624D53B84}"/>
              </a:ext>
            </a:extLst>
          </p:cNvPr>
          <p:cNvSpPr txBox="1">
            <a:spLocks/>
          </p:cNvSpPr>
          <p:nvPr/>
        </p:nvSpPr>
        <p:spPr>
          <a:xfrm>
            <a:off x="75991" y="813916"/>
            <a:ext cx="8987622" cy="558688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Cambria" panose="02040503050406030204" pitchFamily="18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ambria" panose="02040503050406030204" pitchFamily="18" charset="0"/>
              <a:buChar char="-"/>
              <a:defRPr sz="2800" kern="1200">
                <a:solidFill>
                  <a:schemeClr val="tx1"/>
                </a:solidFill>
                <a:latin typeface="Cambria" panose="02040503050406030204" pitchFamily="18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mbria" panose="02040503050406030204" pitchFamily="18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mbria" panose="02040503050406030204" pitchFamily="18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mbria" panose="02040503050406030204" pitchFamily="18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lnSpc>
                <a:spcPct val="100000"/>
              </a:lnSpc>
              <a:spcAft>
                <a:spcPts val="400"/>
              </a:spcAft>
            </a:pPr>
            <a:endParaRPr lang="en-US" sz="2400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0805BC5F-8F0A-EB4B-B304-6E13CC0F52D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1218387" y="4081911"/>
            <a:ext cx="2337638" cy="1668643"/>
          </a:xfrm>
          <a:prstGeom prst="rect">
            <a:avLst/>
          </a:prstGeom>
        </p:spPr>
      </p:pic>
      <p:grpSp>
        <p:nvGrpSpPr>
          <p:cNvPr id="26" name="Group 25">
            <a:extLst>
              <a:ext uri="{FF2B5EF4-FFF2-40B4-BE49-F238E27FC236}">
                <a16:creationId xmlns:a16="http://schemas.microsoft.com/office/drawing/2014/main" id="{5630DD42-B69C-5642-8599-9EB30A4EAA6A}"/>
              </a:ext>
            </a:extLst>
          </p:cNvPr>
          <p:cNvGrpSpPr/>
          <p:nvPr/>
        </p:nvGrpSpPr>
        <p:grpSpPr>
          <a:xfrm>
            <a:off x="3916232" y="4050695"/>
            <a:ext cx="2603968" cy="1689243"/>
            <a:chOff x="3916232" y="3597509"/>
            <a:chExt cx="2603968" cy="1689243"/>
          </a:xfrm>
        </p:grpSpPr>
        <p:pic>
          <p:nvPicPr>
            <p:cNvPr id="12" name="Graphic 11">
              <a:extLst>
                <a:ext uri="{FF2B5EF4-FFF2-40B4-BE49-F238E27FC236}">
                  <a16:creationId xmlns:a16="http://schemas.microsoft.com/office/drawing/2014/main" id="{4D40503F-4DA3-4247-BF18-7E44CBC2562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/>
            <a:stretch/>
          </p:blipFill>
          <p:spPr>
            <a:xfrm>
              <a:off x="4056119" y="3597509"/>
              <a:ext cx="2136622" cy="1689243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39D175A-A602-5044-B370-E75E23B8F752}"/>
                </a:ext>
              </a:extLst>
            </p:cNvPr>
            <p:cNvSpPr txBox="1"/>
            <p:nvPr/>
          </p:nvSpPr>
          <p:spPr>
            <a:xfrm>
              <a:off x="6145059" y="4283727"/>
              <a:ext cx="3751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TR" dirty="0"/>
                <a:t>…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D72774DA-4927-B241-BA9A-2FDB3E8659E1}"/>
                </a:ext>
              </a:extLst>
            </p:cNvPr>
            <p:cNvSpPr txBox="1"/>
            <p:nvPr/>
          </p:nvSpPr>
          <p:spPr>
            <a:xfrm>
              <a:off x="5293170" y="4327272"/>
              <a:ext cx="3751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TR" dirty="0"/>
                <a:t>…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8FDF0F01-EA54-4E43-A65A-C616A4DD3411}"/>
                </a:ext>
              </a:extLst>
            </p:cNvPr>
            <p:cNvSpPr txBox="1"/>
            <p:nvPr/>
          </p:nvSpPr>
          <p:spPr>
            <a:xfrm rot="16200000">
              <a:off x="3913327" y="4208367"/>
              <a:ext cx="3751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TR" dirty="0"/>
                <a:t>…</a:t>
              </a:r>
            </a:p>
          </p:txBody>
        </p:sp>
      </p:grpSp>
      <p:pic>
        <p:nvPicPr>
          <p:cNvPr id="23" name="Graphic 22">
            <a:extLst>
              <a:ext uri="{FF2B5EF4-FFF2-40B4-BE49-F238E27FC236}">
                <a16:creationId xmlns:a16="http://schemas.microsoft.com/office/drawing/2014/main" id="{0589E66C-2CF2-2145-A8C9-CFEC2E4FAE4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/>
        </p:blipFill>
        <p:spPr>
          <a:xfrm>
            <a:off x="5816733" y="4052602"/>
            <a:ext cx="3189196" cy="1697952"/>
          </a:xfrm>
          <a:prstGeom prst="rect">
            <a:avLst/>
          </a:prstGeom>
        </p:spPr>
      </p:pic>
      <p:pic>
        <p:nvPicPr>
          <p:cNvPr id="29" name="Graphic 28">
            <a:extLst>
              <a:ext uri="{FF2B5EF4-FFF2-40B4-BE49-F238E27FC236}">
                <a16:creationId xmlns:a16="http://schemas.microsoft.com/office/drawing/2014/main" id="{6018F1B8-3348-0146-98C9-44499C5E590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/>
        </p:blipFill>
        <p:spPr>
          <a:xfrm>
            <a:off x="344760" y="1066329"/>
            <a:ext cx="1295400" cy="2314575"/>
          </a:xfrm>
          <a:prstGeom prst="rect">
            <a:avLst/>
          </a:prstGeom>
        </p:spPr>
      </p:pic>
      <p:pic>
        <p:nvPicPr>
          <p:cNvPr id="31" name="Graphic 30">
            <a:extLst>
              <a:ext uri="{FF2B5EF4-FFF2-40B4-BE49-F238E27FC236}">
                <a16:creationId xmlns:a16="http://schemas.microsoft.com/office/drawing/2014/main" id="{79343947-F75E-9342-A33D-BF6F5182F83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/>
        </p:blipFill>
        <p:spPr>
          <a:xfrm>
            <a:off x="1622479" y="1257089"/>
            <a:ext cx="2437045" cy="2133600"/>
          </a:xfrm>
          <a:prstGeom prst="rect">
            <a:avLst/>
          </a:prstGeom>
        </p:spPr>
      </p:pic>
      <p:pic>
        <p:nvPicPr>
          <p:cNvPr id="33" name="Graphic 32">
            <a:extLst>
              <a:ext uri="{FF2B5EF4-FFF2-40B4-BE49-F238E27FC236}">
                <a16:creationId xmlns:a16="http://schemas.microsoft.com/office/drawing/2014/main" id="{A75CC7B8-0866-4A4A-BAAB-015A3EB28CC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rcRect/>
          <a:stretch/>
        </p:blipFill>
        <p:spPr>
          <a:xfrm>
            <a:off x="3939878" y="1307104"/>
            <a:ext cx="4711700" cy="2265423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03FA5FAA-FC57-458B-BFB4-C40C99DC0425}"/>
              </a:ext>
            </a:extLst>
          </p:cNvPr>
          <p:cNvSpPr/>
          <p:nvPr/>
        </p:nvSpPr>
        <p:spPr>
          <a:xfrm>
            <a:off x="248017" y="1192192"/>
            <a:ext cx="4323983" cy="2380335"/>
          </a:xfrm>
          <a:prstGeom prst="rect">
            <a:avLst/>
          </a:prstGeom>
          <a:solidFill>
            <a:schemeClr val="tx1">
              <a:lumMod val="50000"/>
              <a:lumOff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AD8C016C-5703-4CA2-B38D-1685E9047BAB}"/>
              </a:ext>
            </a:extLst>
          </p:cNvPr>
          <p:cNvSpPr/>
          <p:nvPr/>
        </p:nvSpPr>
        <p:spPr>
          <a:xfrm>
            <a:off x="5778427" y="1191183"/>
            <a:ext cx="2946473" cy="2380335"/>
          </a:xfrm>
          <a:prstGeom prst="rect">
            <a:avLst/>
          </a:prstGeom>
          <a:solidFill>
            <a:schemeClr val="tx1">
              <a:lumMod val="50000"/>
              <a:lumOff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4F48EE2E-5D6F-43B1-BD51-63CDA9FAB0E0}"/>
              </a:ext>
            </a:extLst>
          </p:cNvPr>
          <p:cNvSpPr/>
          <p:nvPr/>
        </p:nvSpPr>
        <p:spPr>
          <a:xfrm>
            <a:off x="4572668" y="2524125"/>
            <a:ext cx="1205760" cy="1047394"/>
          </a:xfrm>
          <a:prstGeom prst="rect">
            <a:avLst/>
          </a:prstGeom>
          <a:solidFill>
            <a:schemeClr val="tx1">
              <a:lumMod val="50000"/>
              <a:lumOff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9ADC293A-8F95-4167-A130-3E6E134AC96B}"/>
              </a:ext>
            </a:extLst>
          </p:cNvPr>
          <p:cNvSpPr/>
          <p:nvPr/>
        </p:nvSpPr>
        <p:spPr>
          <a:xfrm>
            <a:off x="4572183" y="1190175"/>
            <a:ext cx="1205760" cy="211780"/>
          </a:xfrm>
          <a:prstGeom prst="rect">
            <a:avLst/>
          </a:prstGeom>
          <a:solidFill>
            <a:schemeClr val="tx1">
              <a:lumMod val="50000"/>
              <a:lumOff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C8E36F8-3306-4E54-9E79-B03F697DE9C4}"/>
              </a:ext>
            </a:extLst>
          </p:cNvPr>
          <p:cNvCxnSpPr/>
          <p:nvPr/>
        </p:nvCxnSpPr>
        <p:spPr>
          <a:xfrm flipH="1">
            <a:off x="714375" y="2323889"/>
            <a:ext cx="3971925" cy="1599570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FBB2BD8-5EBF-4D6B-AE88-FC264D4398FD}"/>
              </a:ext>
            </a:extLst>
          </p:cNvPr>
          <p:cNvCxnSpPr>
            <a:cxnSpLocks/>
          </p:cNvCxnSpPr>
          <p:nvPr/>
        </p:nvCxnSpPr>
        <p:spPr>
          <a:xfrm>
            <a:off x="5668312" y="2323889"/>
            <a:ext cx="1317706" cy="1599570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15F8DA07-3B6C-EB44-BCA4-4AD265C79911}"/>
              </a:ext>
            </a:extLst>
          </p:cNvPr>
          <p:cNvSpPr txBox="1"/>
          <p:nvPr/>
        </p:nvSpPr>
        <p:spPr>
          <a:xfrm>
            <a:off x="3409731" y="6464912"/>
            <a:ext cx="1959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7030A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[Olgun+ ISCA’21]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BA4EC34-6A53-F34C-9971-DDC1172375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D2B53-EDAE-4B41-B849-8916FA40BCB6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5313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4" grpId="0" animBg="1"/>
      <p:bldP spid="25" grpId="0" animBg="1"/>
      <p:bldP spid="27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B3B15FF8-0F37-416C-ABBC-F1B63B2EA8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Outline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14DF8C77-8C2B-4BE9-A950-B8EE787AD0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5488" y="1143000"/>
            <a:ext cx="8815517" cy="5247485"/>
          </a:xfrm>
        </p:spPr>
        <p:txBody>
          <a:bodyPr>
            <a:normAutofit fontScale="77500" lnSpcReduction="20000"/>
          </a:bodyPr>
          <a:lstStyle/>
          <a:p>
            <a:pPr algn="just">
              <a:lnSpc>
                <a:spcPct val="100000"/>
              </a:lnSpc>
              <a:spcAft>
                <a:spcPts val="1200"/>
              </a:spcAft>
            </a:pPr>
            <a:r>
              <a:rPr lang="en-US" sz="3500" dirty="0">
                <a:solidFill>
                  <a:schemeClr val="bg1">
                    <a:lumMod val="50000"/>
                  </a:schemeClr>
                </a:solidFill>
              </a:rPr>
              <a:t>Background</a:t>
            </a:r>
          </a:p>
          <a:p>
            <a:pPr marL="514800" lvl="1" algn="just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800" dirty="0">
                <a:solidFill>
                  <a:schemeClr val="bg1">
                    <a:lumMod val="50000"/>
                  </a:schemeClr>
                </a:solidFill>
              </a:rPr>
              <a:t>DRAM Organization</a:t>
            </a:r>
          </a:p>
          <a:p>
            <a:pPr marL="514800" lvl="1" algn="just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800" dirty="0">
                <a:solidFill>
                  <a:schemeClr val="bg1">
                    <a:lumMod val="50000"/>
                  </a:schemeClr>
                </a:solidFill>
              </a:rPr>
              <a:t>Processing-using-Memory</a:t>
            </a:r>
          </a:p>
          <a:p>
            <a:pPr marL="514800" lvl="1" algn="just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800" dirty="0">
                <a:solidFill>
                  <a:schemeClr val="bg1">
                    <a:lumMod val="50000"/>
                  </a:schemeClr>
                </a:solidFill>
              </a:rPr>
              <a:t>Rocket Chip SoC Generator</a:t>
            </a:r>
          </a:p>
          <a:p>
            <a:pPr algn="just">
              <a:lnSpc>
                <a:spcPct val="100000"/>
              </a:lnSpc>
              <a:spcAft>
                <a:spcPts val="1200"/>
              </a:spcAft>
            </a:pPr>
            <a:r>
              <a:rPr lang="en-US" sz="3500" dirty="0">
                <a:solidFill>
                  <a:schemeClr val="bg1">
                    <a:lumMod val="50000"/>
                  </a:schemeClr>
                </a:solidFill>
              </a:rPr>
              <a:t>Overview of </a:t>
            </a:r>
            <a:r>
              <a:rPr lang="en-US" sz="3500" dirty="0" err="1">
                <a:solidFill>
                  <a:schemeClr val="bg1">
                    <a:lumMod val="50000"/>
                  </a:schemeClr>
                </a:solidFill>
              </a:rPr>
              <a:t>PiDRAM</a:t>
            </a:r>
            <a:endParaRPr lang="en-US" sz="3500" dirty="0">
              <a:solidFill>
                <a:schemeClr val="bg1">
                  <a:lumMod val="50000"/>
                </a:schemeClr>
              </a:solidFill>
            </a:endParaRPr>
          </a:p>
          <a:p>
            <a:pPr lvl="1" algn="just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800" dirty="0">
                <a:solidFill>
                  <a:schemeClr val="bg1">
                    <a:lumMod val="50000"/>
                  </a:schemeClr>
                </a:solidFill>
              </a:rPr>
              <a:t>Hardware &amp; Software Components</a:t>
            </a:r>
          </a:p>
          <a:p>
            <a:pPr lvl="1" algn="just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800" dirty="0">
                <a:solidFill>
                  <a:schemeClr val="bg1">
                    <a:lumMod val="50000"/>
                  </a:schemeClr>
                </a:solidFill>
              </a:rPr>
              <a:t>Prototype</a:t>
            </a:r>
          </a:p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en-US" sz="3500" b="1" dirty="0"/>
              <a:t>Case Study #1 – </a:t>
            </a:r>
            <a:r>
              <a:rPr lang="en-US" sz="3500" b="1" dirty="0" err="1"/>
              <a:t>RowClone</a:t>
            </a:r>
            <a:endParaRPr lang="en-US" sz="3500" b="1" dirty="0"/>
          </a:p>
          <a:p>
            <a:pPr lvl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800" dirty="0">
                <a:solidFill>
                  <a:schemeClr val="bg1">
                    <a:lumMod val="50000"/>
                  </a:schemeClr>
                </a:solidFill>
              </a:rPr>
              <a:t>Challenges</a:t>
            </a:r>
          </a:p>
          <a:p>
            <a:pPr lvl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800" dirty="0">
                <a:solidFill>
                  <a:schemeClr val="bg1">
                    <a:lumMod val="50000"/>
                  </a:schemeClr>
                </a:solidFill>
              </a:rPr>
              <a:t>Allocation Mechanism</a:t>
            </a:r>
          </a:p>
          <a:p>
            <a:pPr lvl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800" b="1" dirty="0"/>
              <a:t>Memory Coherence</a:t>
            </a:r>
          </a:p>
          <a:p>
            <a:pPr lvl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800" dirty="0"/>
              <a:t>Evaluation</a:t>
            </a:r>
          </a:p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en-US" sz="3500" dirty="0"/>
              <a:t>Installing and Using </a:t>
            </a:r>
            <a:r>
              <a:rPr lang="en-US" sz="3500" dirty="0" err="1"/>
              <a:t>PiDRAM</a:t>
            </a:r>
            <a:endParaRPr lang="en-US" sz="3500" dirty="0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A449A87F-514E-453A-ADCF-564E108C43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D2B53-EDAE-4B41-B849-8916FA40BCB6}" type="slidenum">
              <a:rPr lang="en-US" smtClean="0"/>
              <a:pPr/>
              <a:t>50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128972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FC3195D9-210A-47D1-9533-F42B5E9F32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Memory Coherence (I)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428F923E-5A91-4A84-956F-7021191FB3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5488" y="1408176"/>
            <a:ext cx="8815517" cy="498230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 err="1"/>
              <a:t>RowClone</a:t>
            </a:r>
            <a:r>
              <a:rPr lang="en-US" sz="2400" dirty="0"/>
              <a:t>, AMBIT operates on data in DRAM</a:t>
            </a:r>
            <a:endParaRPr lang="en-US" sz="2400" dirty="0"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en-US" sz="2400" dirty="0">
                <a:sym typeface="Wingdings" panose="05000000000000000000" pitchFamily="2" charset="2"/>
              </a:rPr>
              <a:t>Up-to-date data may be in caches  coherency</a:t>
            </a:r>
          </a:p>
          <a:p>
            <a:pPr marL="0" indent="0" algn="just">
              <a:buNone/>
            </a:pPr>
            <a:endParaRPr lang="en-US" sz="1600" dirty="0"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en-US" sz="2400" dirty="0">
                <a:solidFill>
                  <a:schemeClr val="accent5"/>
                </a:solidFill>
                <a:sym typeface="Wingdings" panose="05000000000000000000" pitchFamily="2" charset="2"/>
              </a:rPr>
              <a:t>Implement CLFLUSH in RISC-V rocket</a:t>
            </a:r>
          </a:p>
          <a:p>
            <a:pPr marL="0" indent="0">
              <a:buNone/>
            </a:pPr>
            <a:endParaRPr lang="en-US" sz="1400" b="1" dirty="0">
              <a:solidFill>
                <a:schemeClr val="accent6"/>
              </a:solidFill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chemeClr val="accent6"/>
                </a:solidFill>
                <a:sym typeface="Wingdings" panose="05000000000000000000" pitchFamily="2" charset="2"/>
              </a:rPr>
              <a:t>Pros:</a:t>
            </a:r>
          </a:p>
          <a:p>
            <a:r>
              <a:rPr lang="en-US" sz="2000" b="1" dirty="0">
                <a:sym typeface="Wingdings" panose="05000000000000000000" pitchFamily="2" charset="2"/>
              </a:rPr>
              <a:t>Realistic,</a:t>
            </a:r>
            <a:r>
              <a:rPr lang="en-US" sz="2000" dirty="0">
                <a:sym typeface="Wingdings" panose="05000000000000000000" pitchFamily="2" charset="2"/>
              </a:rPr>
              <a:t> supported in contemporary architectures</a:t>
            </a:r>
          </a:p>
          <a:p>
            <a:r>
              <a:rPr lang="en-US" sz="2000" dirty="0">
                <a:sym typeface="Wingdings" panose="05000000000000000000" pitchFamily="2" charset="2"/>
              </a:rPr>
              <a:t>Reads and writes can hit in the cache. </a:t>
            </a:r>
            <a:br>
              <a:rPr lang="en-US" sz="2000" dirty="0">
                <a:sym typeface="Wingdings" panose="05000000000000000000" pitchFamily="2" charset="2"/>
              </a:rPr>
            </a:br>
            <a:r>
              <a:rPr lang="en-US" sz="2000" dirty="0">
                <a:sym typeface="Wingdings" panose="05000000000000000000" pitchFamily="2" charset="2"/>
              </a:rPr>
              <a:t>Flush cache lines prior to in-DRAM operations</a:t>
            </a:r>
          </a:p>
          <a:p>
            <a:pPr marL="0" indent="0">
              <a:buNone/>
            </a:pPr>
            <a:r>
              <a:rPr lang="en-US" sz="2400" dirty="0">
                <a:solidFill>
                  <a:srgbClr val="FF0000"/>
                </a:solidFill>
                <a:sym typeface="Wingdings" panose="05000000000000000000" pitchFamily="2" charset="2"/>
              </a:rPr>
              <a:t>Cons:</a:t>
            </a:r>
          </a:p>
          <a:p>
            <a:r>
              <a:rPr lang="en-US" sz="2000" dirty="0">
                <a:sym typeface="Wingdings" panose="05000000000000000000" pitchFamily="2" charset="2"/>
              </a:rPr>
              <a:t>Instruction overhead: One instruction per cache block</a:t>
            </a:r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70C06B6F-159A-483B-9E9B-5B2D900314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335A6-EA45-42D6-9CE3-37C3E81B30C3}" type="slidenum">
              <a:rPr lang="tr-TR" smtClean="0"/>
              <a:t>51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199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5BAE6AEA-A56E-448D-8ABB-FBED81AE84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Memory Coherence (II)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B712D4BF-EBB3-4F6F-8966-2C8FA216FE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en-US" b="1" dirty="0"/>
              <a:t>Other mechanisms that can alleviate the overheads</a:t>
            </a:r>
            <a:endParaRPr lang="en-US" dirty="0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6E76C284-B9B3-4799-B116-F083BECBE4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D2B53-EDAE-4B41-B849-8916FA40BCB6}" type="slidenum">
              <a:rPr lang="en-US" smtClean="0"/>
              <a:pPr/>
              <a:t>52</a:t>
            </a:fld>
            <a:endParaRPr lang="en-US"/>
          </a:p>
        </p:txBody>
      </p:sp>
      <p:pic>
        <p:nvPicPr>
          <p:cNvPr id="9" name="Google Shape;186;p34">
            <a:extLst>
              <a:ext uri="{FF2B5EF4-FFF2-40B4-BE49-F238E27FC236}">
                <a16:creationId xmlns:a16="http://schemas.microsoft.com/office/drawing/2014/main" id="{9ECB8854-0FD3-4FB4-94C2-43E84D6CE62F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464942" y="1586407"/>
            <a:ext cx="4374008" cy="2531665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9FA50FE-78D2-2847-BCFE-6C26232A021E}"/>
              </a:ext>
            </a:extLst>
          </p:cNvPr>
          <p:cNvSpPr txBox="1"/>
          <p:nvPr/>
        </p:nvSpPr>
        <p:spPr>
          <a:xfrm>
            <a:off x="234132" y="4306904"/>
            <a:ext cx="9062268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b="0" i="0" dirty="0">
                <a:solidFill>
                  <a:srgbClr val="000000"/>
                </a:solidFill>
                <a:effectLst/>
                <a:latin typeface="Trebuchet MS" panose="020B0703020202090204" pitchFamily="34" charset="0"/>
              </a:rPr>
              <a:t>Vivek Seshadri, Abhishek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rebuchet MS" panose="020B0703020202090204" pitchFamily="34" charset="0"/>
              </a:rPr>
              <a:t>Bhowmick</a:t>
            </a:r>
            <a:r>
              <a:rPr lang="en-US" b="0" i="0" dirty="0">
                <a:solidFill>
                  <a:srgbClr val="000000"/>
                </a:solidFill>
                <a:effectLst/>
                <a:latin typeface="Trebuchet MS" panose="020B0703020202090204" pitchFamily="34" charset="0"/>
              </a:rPr>
              <a:t>, 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rebuchet MS" panose="020B0703020202090204" pitchFamily="34" charset="0"/>
              </a:rPr>
              <a:t>Onur</a:t>
            </a:r>
            <a:r>
              <a:rPr lang="en-US" b="0" i="0" dirty="0">
                <a:solidFill>
                  <a:srgbClr val="000000"/>
                </a:solidFill>
                <a:effectLst/>
                <a:latin typeface="Trebuchet MS" panose="020B0703020202090204" pitchFamily="34" charset="0"/>
              </a:rPr>
              <a:t>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rebuchet MS" panose="020B0703020202090204" pitchFamily="34" charset="0"/>
              </a:rPr>
              <a:t>Mutlu</a:t>
            </a:r>
            <a:r>
              <a:rPr lang="en-US" b="0" i="0" dirty="0">
                <a:solidFill>
                  <a:srgbClr val="000000"/>
                </a:solidFill>
                <a:effectLst/>
                <a:latin typeface="Trebuchet MS" panose="020B0703020202090204" pitchFamily="34" charset="0"/>
              </a:rPr>
              <a:t>, Phillip B. Gibbons, </a:t>
            </a:r>
            <a:br>
              <a:rPr lang="en-US" b="0" i="0" dirty="0">
                <a:solidFill>
                  <a:srgbClr val="000000"/>
                </a:solidFill>
                <a:effectLst/>
                <a:latin typeface="Trebuchet MS" panose="020B0703020202090204" pitchFamily="34" charset="0"/>
              </a:rPr>
            </a:br>
            <a:r>
              <a:rPr lang="en-US" b="0" i="0" dirty="0">
                <a:solidFill>
                  <a:srgbClr val="000000"/>
                </a:solidFill>
                <a:effectLst/>
                <a:latin typeface="Trebuchet MS" panose="020B0703020202090204" pitchFamily="34" charset="0"/>
              </a:rPr>
              <a:t>Michael A. </a:t>
            </a:r>
            <a:r>
              <a:rPr lang="en-US" b="0" i="0" dirty="0" err="1">
                <a:solidFill>
                  <a:srgbClr val="000000"/>
                </a:solidFill>
                <a:effectLst/>
                <a:latin typeface="Trebuchet MS" panose="020B0703020202090204" pitchFamily="34" charset="0"/>
              </a:rPr>
              <a:t>Kozuch</a:t>
            </a:r>
            <a:r>
              <a:rPr lang="en-US" b="0" i="0" dirty="0">
                <a:solidFill>
                  <a:srgbClr val="000000"/>
                </a:solidFill>
                <a:effectLst/>
                <a:latin typeface="Trebuchet MS" panose="020B0703020202090204" pitchFamily="34" charset="0"/>
              </a:rPr>
              <a:t>, and Todd C. Mowry,</a:t>
            </a:r>
            <a:br>
              <a:rPr lang="en-US" b="0" i="0" dirty="0">
                <a:solidFill>
                  <a:srgbClr val="000000"/>
                </a:solidFill>
                <a:effectLst/>
                <a:latin typeface="Trebuchet MS" panose="020B0703020202090204" pitchFamily="34" charset="0"/>
              </a:rPr>
            </a:br>
            <a:r>
              <a:rPr lang="en-US" b="1" i="0" dirty="0">
                <a:solidFill>
                  <a:srgbClr val="000000"/>
                </a:solidFill>
                <a:effectLst/>
                <a:latin typeface="Trebuchet MS" panose="020B0703020202090204" pitchFamily="34" charset="0"/>
                <a:hlinkClick r:id="rId3"/>
              </a:rPr>
              <a:t>"The Dirty-Block Index"</a:t>
            </a:r>
            <a:br>
              <a:rPr lang="en-US" b="0" i="0" dirty="0">
                <a:solidFill>
                  <a:srgbClr val="000000"/>
                </a:solidFill>
                <a:effectLst/>
                <a:latin typeface="Trebuchet MS" panose="020B0703020202090204" pitchFamily="34" charset="0"/>
              </a:rPr>
            </a:br>
            <a:r>
              <a:rPr lang="en-US" b="0" i="1" dirty="0">
                <a:solidFill>
                  <a:srgbClr val="000000"/>
                </a:solidFill>
                <a:effectLst/>
                <a:latin typeface="Trebuchet MS" panose="020B0703020202090204" pitchFamily="34" charset="0"/>
              </a:rPr>
              <a:t>Proceedings of the </a:t>
            </a:r>
            <a:r>
              <a:rPr lang="en-US" b="0" i="1" dirty="0">
                <a:solidFill>
                  <a:srgbClr val="000000"/>
                </a:solidFill>
                <a:effectLst/>
                <a:latin typeface="Trebuchet MS" panose="020B0703020202090204" pitchFamily="34" charset="0"/>
                <a:hlinkClick r:id="rId4"/>
              </a:rPr>
              <a:t>41st International Symposium on Computer Architecture</a:t>
            </a:r>
            <a:r>
              <a:rPr lang="en-US" b="0" i="1" dirty="0">
                <a:solidFill>
                  <a:srgbClr val="000000"/>
                </a:solidFill>
                <a:effectLst/>
                <a:latin typeface="Trebuchet MS" panose="020B0703020202090204" pitchFamily="34" charset="0"/>
              </a:rPr>
              <a:t> </a:t>
            </a:r>
            <a:br>
              <a:rPr lang="en-US" b="0" i="1" dirty="0">
                <a:solidFill>
                  <a:srgbClr val="000000"/>
                </a:solidFill>
                <a:effectLst/>
                <a:latin typeface="Trebuchet MS" panose="020B0703020202090204" pitchFamily="34" charset="0"/>
              </a:rPr>
            </a:br>
            <a:r>
              <a:rPr lang="en-US" b="0" i="1" dirty="0">
                <a:solidFill>
                  <a:srgbClr val="000000"/>
                </a:solidFill>
                <a:effectLst/>
                <a:latin typeface="Trebuchet MS" panose="020B0703020202090204" pitchFamily="34" charset="0"/>
              </a:rPr>
              <a:t>(</a:t>
            </a:r>
            <a:r>
              <a:rPr lang="en-US" b="1" i="1" dirty="0">
                <a:solidFill>
                  <a:srgbClr val="000000"/>
                </a:solidFill>
                <a:effectLst/>
                <a:latin typeface="Trebuchet MS" panose="020B0703020202090204" pitchFamily="34" charset="0"/>
              </a:rPr>
              <a:t>ISCA</a:t>
            </a:r>
            <a:r>
              <a:rPr lang="en-US" b="0" i="1" dirty="0">
                <a:solidFill>
                  <a:srgbClr val="000000"/>
                </a:solidFill>
                <a:effectLst/>
                <a:latin typeface="Trebuchet MS" panose="020B0703020202090204" pitchFamily="34" charset="0"/>
              </a:rPr>
              <a:t>)</a:t>
            </a:r>
            <a:r>
              <a:rPr lang="en-US" b="0" i="0" dirty="0">
                <a:solidFill>
                  <a:srgbClr val="000000"/>
                </a:solidFill>
                <a:effectLst/>
                <a:latin typeface="Trebuchet MS" panose="020B0703020202090204" pitchFamily="34" charset="0"/>
              </a:rPr>
              <a:t>, Minneapolis, MN, June 2014. </a:t>
            </a:r>
            <a:br>
              <a:rPr lang="en-US" b="0" i="0" dirty="0">
                <a:solidFill>
                  <a:srgbClr val="000000"/>
                </a:solidFill>
                <a:effectLst/>
                <a:latin typeface="Trebuchet MS" panose="020B0703020202090204" pitchFamily="34" charset="0"/>
              </a:rPr>
            </a:br>
            <a:r>
              <a:rPr lang="en-US" b="0" i="0" dirty="0">
                <a:solidFill>
                  <a:srgbClr val="000000"/>
                </a:solidFill>
                <a:effectLst/>
                <a:latin typeface="Trebuchet MS" panose="020B0703020202090204" pitchFamily="34" charset="0"/>
              </a:rPr>
              <a:t>[</a:t>
            </a:r>
            <a:r>
              <a:rPr lang="en-US" b="0" i="0" dirty="0">
                <a:solidFill>
                  <a:srgbClr val="000000"/>
                </a:solidFill>
                <a:effectLst/>
                <a:latin typeface="Trebuchet MS" panose="020B0703020202090204" pitchFamily="34" charset="0"/>
                <a:hlinkClick r:id="rId5"/>
              </a:rPr>
              <a:t>Slides (pptx)</a:t>
            </a:r>
            <a:r>
              <a:rPr lang="en-US" b="0" i="0" dirty="0">
                <a:solidFill>
                  <a:srgbClr val="000000"/>
                </a:solidFill>
                <a:effectLst/>
                <a:latin typeface="Trebuchet MS" panose="020B0703020202090204" pitchFamily="34" charset="0"/>
              </a:rPr>
              <a:t> </a:t>
            </a:r>
            <a:r>
              <a:rPr lang="en-US" b="0" i="0" dirty="0">
                <a:solidFill>
                  <a:srgbClr val="000000"/>
                </a:solidFill>
                <a:effectLst/>
                <a:latin typeface="Trebuchet MS" panose="020B0703020202090204" pitchFamily="34" charset="0"/>
                <a:hlinkClick r:id="rId6"/>
              </a:rPr>
              <a:t>(pdf)</a:t>
            </a:r>
            <a:r>
              <a:rPr lang="en-US" b="0" i="0" dirty="0">
                <a:solidFill>
                  <a:srgbClr val="000000"/>
                </a:solidFill>
                <a:effectLst/>
                <a:latin typeface="Trebuchet MS" panose="020B0703020202090204" pitchFamily="34" charset="0"/>
              </a:rPr>
              <a:t>] [</a:t>
            </a:r>
            <a:r>
              <a:rPr lang="en-US" b="0" i="0" dirty="0">
                <a:solidFill>
                  <a:srgbClr val="000000"/>
                </a:solidFill>
                <a:effectLst/>
                <a:latin typeface="Trebuchet MS" panose="020B0703020202090204" pitchFamily="34" charset="0"/>
                <a:hlinkClick r:id="rId7"/>
              </a:rPr>
              <a:t>Lightning Session Slides (pptx)</a:t>
            </a:r>
            <a:r>
              <a:rPr lang="en-US" b="0" i="0" dirty="0">
                <a:solidFill>
                  <a:srgbClr val="000000"/>
                </a:solidFill>
                <a:effectLst/>
                <a:latin typeface="Trebuchet MS" panose="020B0703020202090204" pitchFamily="34" charset="0"/>
              </a:rPr>
              <a:t> </a:t>
            </a:r>
            <a:r>
              <a:rPr lang="en-US" b="0" i="0" dirty="0">
                <a:solidFill>
                  <a:srgbClr val="000000"/>
                </a:solidFill>
                <a:effectLst/>
                <a:latin typeface="Trebuchet MS" panose="020B0703020202090204" pitchFamily="34" charset="0"/>
                <a:hlinkClick r:id="rId8"/>
              </a:rPr>
              <a:t>(pdf)</a:t>
            </a:r>
            <a:r>
              <a:rPr lang="en-US" b="0" i="0" dirty="0">
                <a:solidFill>
                  <a:srgbClr val="000000"/>
                </a:solidFill>
                <a:effectLst/>
                <a:latin typeface="Trebuchet MS" panose="020B0703020202090204" pitchFamily="34" charset="0"/>
              </a:rPr>
              <a:t>]</a:t>
            </a:r>
            <a:br>
              <a:rPr lang="en-US" b="0" i="0" dirty="0">
                <a:solidFill>
                  <a:srgbClr val="000000"/>
                </a:solidFill>
                <a:effectLst/>
                <a:latin typeface="Trebuchet MS" panose="020B0703020202090204" pitchFamily="34" charset="0"/>
              </a:rPr>
            </a:br>
            <a:r>
              <a:rPr lang="en-US" b="0" i="0" dirty="0">
                <a:solidFill>
                  <a:srgbClr val="000000"/>
                </a:solidFill>
                <a:effectLst/>
                <a:latin typeface="Trebuchet MS" panose="020B0703020202090204" pitchFamily="34" charset="0"/>
              </a:rPr>
              <a:t>[</a:t>
            </a:r>
            <a:r>
              <a:rPr lang="en-US" b="0" i="0" dirty="0">
                <a:solidFill>
                  <a:srgbClr val="000000"/>
                </a:solidFill>
                <a:effectLst/>
                <a:latin typeface="Trebuchet MS" panose="020B0703020202090204" pitchFamily="34" charset="0"/>
                <a:hlinkClick r:id="rId9"/>
              </a:rPr>
              <a:t>Source Code</a:t>
            </a:r>
            <a:r>
              <a:rPr lang="en-US" b="0" i="0" dirty="0">
                <a:solidFill>
                  <a:srgbClr val="000000"/>
                </a:solidFill>
                <a:effectLst/>
                <a:latin typeface="Trebuchet MS" panose="020B0703020202090204" pitchFamily="34" charset="0"/>
              </a:rPr>
              <a:t>]</a:t>
            </a:r>
            <a:br>
              <a:rPr lang="en-US" b="0" i="0" dirty="0">
                <a:solidFill>
                  <a:srgbClr val="000000"/>
                </a:solidFill>
                <a:effectLst/>
                <a:latin typeface="Trebuchet MS" panose="020B0703020202090204" pitchFamily="34" charset="0"/>
              </a:rPr>
            </a:br>
            <a:endParaRPr lang="en-US" b="0" i="0" dirty="0">
              <a:solidFill>
                <a:srgbClr val="000000"/>
              </a:solidFill>
              <a:effectLst/>
              <a:latin typeface="Trebuchet MS" panose="020B0703020202090204" pitchFamily="34" charset="0"/>
            </a:endParaRPr>
          </a:p>
          <a:p>
            <a:br>
              <a:rPr lang="en-US" dirty="0">
                <a:latin typeface="Trebuchet MS" panose="020B0703020202090204" pitchFamily="34" charset="0"/>
              </a:rPr>
            </a:br>
            <a:endParaRPr lang="en-TR" dirty="0">
              <a:latin typeface="Trebuchet MS" panose="020B070302020209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795072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5BAE6AEA-A56E-448D-8ABB-FBED81AE84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Memory Coherence (III)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B712D4BF-EBB3-4F6F-8966-2C8FA216FE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en-US" b="1" dirty="0"/>
              <a:t>Other mechanisms that can alleviate the overheads</a:t>
            </a:r>
            <a:endParaRPr lang="en-US" dirty="0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6E76C284-B9B3-4799-B116-F083BECBE4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D2B53-EDAE-4B41-B849-8916FA40BCB6}" type="slidenum">
              <a:rPr lang="en-US" smtClean="0"/>
              <a:pPr/>
              <a:t>53</a:t>
            </a:fld>
            <a:endParaRPr lang="en-US"/>
          </a:p>
        </p:txBody>
      </p:sp>
      <p:pic>
        <p:nvPicPr>
          <p:cNvPr id="6" name="Resim 5">
            <a:extLst>
              <a:ext uri="{FF2B5EF4-FFF2-40B4-BE49-F238E27FC236}">
                <a16:creationId xmlns:a16="http://schemas.microsoft.com/office/drawing/2014/main" id="{47F53530-65C9-45A3-A48A-71ED272FB7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9103" y="1895483"/>
            <a:ext cx="4396962" cy="260003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0492C23-1776-304D-83DF-EA426630A751}"/>
              </a:ext>
            </a:extLst>
          </p:cNvPr>
          <p:cNvSpPr txBox="1"/>
          <p:nvPr/>
        </p:nvSpPr>
        <p:spPr>
          <a:xfrm>
            <a:off x="172995" y="4776159"/>
            <a:ext cx="881551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 err="1">
                <a:latin typeface="Trebuchet MS" panose="020B0703020202090204" pitchFamily="34" charset="0"/>
              </a:rPr>
              <a:t>Amirali</a:t>
            </a:r>
            <a:r>
              <a:rPr lang="en-US" dirty="0">
                <a:latin typeface="Trebuchet MS" panose="020B0703020202090204" pitchFamily="34" charset="0"/>
              </a:rPr>
              <a:t> </a:t>
            </a:r>
            <a:r>
              <a:rPr lang="en-US" dirty="0" err="1">
                <a:latin typeface="Trebuchet MS" panose="020B0703020202090204" pitchFamily="34" charset="0"/>
              </a:rPr>
              <a:t>Boroumand</a:t>
            </a:r>
            <a:r>
              <a:rPr lang="en-US" dirty="0">
                <a:latin typeface="Trebuchet MS" panose="020B0703020202090204" pitchFamily="34" charset="0"/>
              </a:rPr>
              <a:t>, </a:t>
            </a:r>
            <a:r>
              <a:rPr lang="en-US" dirty="0" err="1">
                <a:latin typeface="Trebuchet MS" panose="020B0703020202090204" pitchFamily="34" charset="0"/>
              </a:rPr>
              <a:t>Saugata</a:t>
            </a:r>
            <a:r>
              <a:rPr lang="en-US" dirty="0">
                <a:latin typeface="Trebuchet MS" panose="020B0703020202090204" pitchFamily="34" charset="0"/>
              </a:rPr>
              <a:t> Ghose, </a:t>
            </a:r>
            <a:r>
              <a:rPr lang="en-US" dirty="0" err="1">
                <a:latin typeface="Trebuchet MS" panose="020B0703020202090204" pitchFamily="34" charset="0"/>
              </a:rPr>
              <a:t>Minesh</a:t>
            </a:r>
            <a:r>
              <a:rPr lang="en-US" dirty="0">
                <a:latin typeface="Trebuchet MS" panose="020B0703020202090204" pitchFamily="34" charset="0"/>
              </a:rPr>
              <a:t> Patel, Hasan Hassan, Brandon Lucia, Kevin Hsieh, Krishna T. </a:t>
            </a:r>
            <a:r>
              <a:rPr lang="en-US" dirty="0" err="1">
                <a:latin typeface="Trebuchet MS" panose="020B0703020202090204" pitchFamily="34" charset="0"/>
              </a:rPr>
              <a:t>Malladi</a:t>
            </a:r>
            <a:r>
              <a:rPr lang="en-US" dirty="0">
                <a:latin typeface="Trebuchet MS" panose="020B0703020202090204" pitchFamily="34" charset="0"/>
              </a:rPr>
              <a:t>, </a:t>
            </a:r>
            <a:r>
              <a:rPr lang="en-US" dirty="0" err="1">
                <a:latin typeface="Trebuchet MS" panose="020B0703020202090204" pitchFamily="34" charset="0"/>
              </a:rPr>
              <a:t>Hongzhong</a:t>
            </a:r>
            <a:r>
              <a:rPr lang="en-US" dirty="0">
                <a:latin typeface="Trebuchet MS" panose="020B0703020202090204" pitchFamily="34" charset="0"/>
              </a:rPr>
              <a:t> Zheng, and </a:t>
            </a:r>
            <a:r>
              <a:rPr lang="en-US" dirty="0" err="1">
                <a:latin typeface="Trebuchet MS" panose="020B0703020202090204" pitchFamily="34" charset="0"/>
              </a:rPr>
              <a:t>Onur</a:t>
            </a:r>
            <a:r>
              <a:rPr lang="en-US" dirty="0">
                <a:latin typeface="Trebuchet MS" panose="020B0703020202090204" pitchFamily="34" charset="0"/>
              </a:rPr>
              <a:t> </a:t>
            </a:r>
            <a:r>
              <a:rPr lang="en-US" dirty="0" err="1">
                <a:latin typeface="Trebuchet MS" panose="020B0703020202090204" pitchFamily="34" charset="0"/>
              </a:rPr>
              <a:t>Mutlu</a:t>
            </a:r>
            <a:r>
              <a:rPr lang="en-US" dirty="0">
                <a:latin typeface="Trebuchet MS" panose="020B0703020202090204" pitchFamily="34" charset="0"/>
              </a:rPr>
              <a:t>,</a:t>
            </a:r>
            <a:br>
              <a:rPr lang="en-US" dirty="0">
                <a:latin typeface="Trebuchet MS" panose="020B0703020202090204" pitchFamily="34" charset="0"/>
              </a:rPr>
            </a:br>
            <a:r>
              <a:rPr lang="en-US" b="1" dirty="0">
                <a:latin typeface="Trebuchet MS" panose="020B0703020202090204" pitchFamily="34" charset="0"/>
                <a:hlinkClick r:id="rId3"/>
              </a:rPr>
              <a:t>"LazyPIM: An Efficient Cache Coherence Mechanism for Processing-in-Memory"</a:t>
            </a:r>
            <a:br>
              <a:rPr lang="en-US" dirty="0">
                <a:latin typeface="Trebuchet MS" panose="020B0703020202090204" pitchFamily="34" charset="0"/>
              </a:rPr>
            </a:br>
            <a:r>
              <a:rPr lang="en-US" i="1" dirty="0">
                <a:latin typeface="Trebuchet MS" panose="020B0703020202090204" pitchFamily="34" charset="0"/>
                <a:hlinkClick r:id="rId4"/>
              </a:rPr>
              <a:t>IEEE Computer Architecture Letters</a:t>
            </a:r>
            <a:r>
              <a:rPr lang="en-US" i="1" dirty="0">
                <a:latin typeface="Trebuchet MS" panose="020B0703020202090204" pitchFamily="34" charset="0"/>
              </a:rPr>
              <a:t> (</a:t>
            </a:r>
            <a:r>
              <a:rPr lang="en-US" b="1" i="1" dirty="0">
                <a:latin typeface="Trebuchet MS" panose="020B0703020202090204" pitchFamily="34" charset="0"/>
              </a:rPr>
              <a:t>CAL</a:t>
            </a:r>
            <a:r>
              <a:rPr lang="en-US" i="1" dirty="0">
                <a:latin typeface="Trebuchet MS" panose="020B0703020202090204" pitchFamily="34" charset="0"/>
              </a:rPr>
              <a:t>)</a:t>
            </a:r>
            <a:r>
              <a:rPr lang="en-US" dirty="0">
                <a:latin typeface="Trebuchet MS" panose="020B0703020202090204" pitchFamily="34" charset="0"/>
              </a:rPr>
              <a:t>, June 2016.</a:t>
            </a:r>
          </a:p>
        </p:txBody>
      </p:sp>
    </p:spTree>
    <p:extLst>
      <p:ext uri="{BB962C8B-B14F-4D97-AF65-F5344CB8AC3E}">
        <p14:creationId xmlns:p14="http://schemas.microsoft.com/office/powerpoint/2010/main" val="302126277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B3B15FF8-0F37-416C-ABBC-F1B63B2EA8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Outline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14DF8C77-8C2B-4BE9-A950-B8EE787AD0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5488" y="1143000"/>
            <a:ext cx="8815517" cy="5247485"/>
          </a:xfrm>
        </p:spPr>
        <p:txBody>
          <a:bodyPr>
            <a:normAutofit fontScale="77500" lnSpcReduction="20000"/>
          </a:bodyPr>
          <a:lstStyle/>
          <a:p>
            <a:pPr algn="just">
              <a:lnSpc>
                <a:spcPct val="100000"/>
              </a:lnSpc>
              <a:spcAft>
                <a:spcPts val="1200"/>
              </a:spcAft>
            </a:pPr>
            <a:r>
              <a:rPr lang="en-US" sz="3500" dirty="0">
                <a:solidFill>
                  <a:schemeClr val="bg1">
                    <a:lumMod val="50000"/>
                  </a:schemeClr>
                </a:solidFill>
              </a:rPr>
              <a:t>Background</a:t>
            </a:r>
          </a:p>
          <a:p>
            <a:pPr marL="514800" lvl="1" algn="just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800" dirty="0">
                <a:solidFill>
                  <a:schemeClr val="bg1">
                    <a:lumMod val="50000"/>
                  </a:schemeClr>
                </a:solidFill>
              </a:rPr>
              <a:t>DRAM Organization</a:t>
            </a:r>
          </a:p>
          <a:p>
            <a:pPr marL="514800" lvl="1" algn="just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800" dirty="0">
                <a:solidFill>
                  <a:schemeClr val="bg1">
                    <a:lumMod val="50000"/>
                  </a:schemeClr>
                </a:solidFill>
              </a:rPr>
              <a:t>Processing-using-Memory</a:t>
            </a:r>
          </a:p>
          <a:p>
            <a:pPr marL="514800" lvl="1" algn="just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800" dirty="0">
                <a:solidFill>
                  <a:schemeClr val="bg1">
                    <a:lumMod val="50000"/>
                  </a:schemeClr>
                </a:solidFill>
              </a:rPr>
              <a:t>Rocket Chip SoC Generator</a:t>
            </a:r>
          </a:p>
          <a:p>
            <a:pPr algn="just">
              <a:lnSpc>
                <a:spcPct val="100000"/>
              </a:lnSpc>
              <a:spcAft>
                <a:spcPts val="1200"/>
              </a:spcAft>
            </a:pPr>
            <a:r>
              <a:rPr lang="en-US" sz="3500" dirty="0">
                <a:solidFill>
                  <a:schemeClr val="bg1">
                    <a:lumMod val="50000"/>
                  </a:schemeClr>
                </a:solidFill>
              </a:rPr>
              <a:t>Overview of </a:t>
            </a:r>
            <a:r>
              <a:rPr lang="en-US" sz="3500" dirty="0" err="1">
                <a:solidFill>
                  <a:schemeClr val="bg1">
                    <a:lumMod val="50000"/>
                  </a:schemeClr>
                </a:solidFill>
              </a:rPr>
              <a:t>PiDRAM</a:t>
            </a:r>
            <a:endParaRPr lang="en-US" sz="3500" dirty="0">
              <a:solidFill>
                <a:schemeClr val="bg1">
                  <a:lumMod val="50000"/>
                </a:schemeClr>
              </a:solidFill>
            </a:endParaRPr>
          </a:p>
          <a:p>
            <a:pPr lvl="1" algn="just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800" dirty="0">
                <a:solidFill>
                  <a:schemeClr val="bg1">
                    <a:lumMod val="50000"/>
                  </a:schemeClr>
                </a:solidFill>
              </a:rPr>
              <a:t>Hardware &amp; Software Components</a:t>
            </a:r>
          </a:p>
          <a:p>
            <a:pPr lvl="1" algn="just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800" dirty="0">
                <a:solidFill>
                  <a:schemeClr val="bg1">
                    <a:lumMod val="50000"/>
                  </a:schemeClr>
                </a:solidFill>
              </a:rPr>
              <a:t>Prototype</a:t>
            </a:r>
          </a:p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en-US" sz="3500" b="1" dirty="0"/>
              <a:t>Case Study #1 – </a:t>
            </a:r>
            <a:r>
              <a:rPr lang="en-US" sz="3500" b="1" dirty="0" err="1"/>
              <a:t>RowClone</a:t>
            </a:r>
            <a:endParaRPr lang="en-US" sz="3500" b="1" dirty="0"/>
          </a:p>
          <a:p>
            <a:pPr lvl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800" dirty="0">
                <a:solidFill>
                  <a:schemeClr val="bg1">
                    <a:lumMod val="50000"/>
                  </a:schemeClr>
                </a:solidFill>
              </a:rPr>
              <a:t>Challenges</a:t>
            </a:r>
          </a:p>
          <a:p>
            <a:pPr lvl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800" dirty="0">
                <a:solidFill>
                  <a:schemeClr val="bg1">
                    <a:lumMod val="50000"/>
                  </a:schemeClr>
                </a:solidFill>
              </a:rPr>
              <a:t>Allocation Mechanism</a:t>
            </a:r>
          </a:p>
          <a:p>
            <a:pPr lvl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800" dirty="0">
                <a:solidFill>
                  <a:schemeClr val="bg1">
                    <a:lumMod val="50000"/>
                  </a:schemeClr>
                </a:solidFill>
              </a:rPr>
              <a:t>Memory Coherence</a:t>
            </a:r>
          </a:p>
          <a:p>
            <a:pPr lvl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800" b="1" dirty="0"/>
              <a:t>Evaluation</a:t>
            </a:r>
          </a:p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en-US" sz="3500" dirty="0"/>
              <a:t>Installing and Using </a:t>
            </a:r>
            <a:r>
              <a:rPr lang="en-US" sz="3500" dirty="0" err="1"/>
              <a:t>PiDRAM</a:t>
            </a:r>
            <a:endParaRPr lang="en-US" sz="3500" dirty="0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A449A87F-514E-453A-ADCF-564E108C43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D2B53-EDAE-4B41-B849-8916FA40BCB6}" type="slidenum">
              <a:rPr lang="en-US" smtClean="0"/>
              <a:pPr/>
              <a:t>54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589699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89EE2B-11CF-7A44-88E2-BF3FD2F279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TR" dirty="0"/>
              <a:t>Evaluation: Methodology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6369E8-7AA5-BC44-8783-73AE296D4A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5488" y="2960484"/>
            <a:ext cx="8815517" cy="343000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TR" b="1" dirty="0"/>
              <a:t>Test two configurations:</a:t>
            </a:r>
          </a:p>
          <a:p>
            <a:pPr marL="0" indent="0">
              <a:buNone/>
            </a:pPr>
            <a:r>
              <a:rPr lang="en-TR" dirty="0"/>
              <a:t>	</a:t>
            </a:r>
            <a:r>
              <a:rPr lang="en-TR" b="1" dirty="0">
                <a:solidFill>
                  <a:schemeClr val="accent5"/>
                </a:solidFill>
              </a:rPr>
              <a:t>1. Bare-Metal: </a:t>
            </a:r>
            <a:r>
              <a:rPr lang="en-TR" dirty="0"/>
              <a:t>No address translation</a:t>
            </a:r>
          </a:p>
          <a:p>
            <a:pPr marL="0" indent="0">
              <a:buNone/>
            </a:pPr>
            <a:r>
              <a:rPr lang="en-TR" dirty="0"/>
              <a:t>	</a:t>
            </a:r>
            <a:r>
              <a:rPr lang="en-TR" b="1" dirty="0">
                <a:solidFill>
                  <a:schemeClr val="accent5"/>
                </a:solidFill>
              </a:rPr>
              <a:t>2. No Flush: </a:t>
            </a:r>
            <a:r>
              <a:rPr lang="en-TR" dirty="0"/>
              <a:t>OS support, we assume data is 	always up-to-date in DRAM</a:t>
            </a:r>
          </a:p>
          <a:p>
            <a:pPr marL="0" indent="0">
              <a:buNone/>
            </a:pPr>
            <a:r>
              <a:rPr lang="en-TR" b="1" dirty="0"/>
              <a:t>Workloads:</a:t>
            </a:r>
          </a:p>
          <a:p>
            <a:pPr marL="0" indent="0">
              <a:buNone/>
            </a:pPr>
            <a:r>
              <a:rPr lang="en-TR" b="1" dirty="0"/>
              <a:t>Microbenchmarks: </a:t>
            </a:r>
            <a:r>
              <a:rPr lang="en-TR" dirty="0"/>
              <a:t>CPU-Copy, RowClone-Copy</a:t>
            </a:r>
          </a:p>
          <a:p>
            <a:pPr marL="0" indent="0">
              <a:buNone/>
            </a:pPr>
            <a:r>
              <a:rPr lang="en-TR" b="1" dirty="0"/>
              <a:t>SPEC2006:</a:t>
            </a:r>
            <a:r>
              <a:rPr lang="en-TR" dirty="0"/>
              <a:t> libquantum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62F517-87CE-1B4E-B218-229D3C2DB6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D2B53-EDAE-4B41-B849-8916FA40BCB6}" type="slidenum">
              <a:rPr lang="en-US" smtClean="0"/>
              <a:pPr/>
              <a:t>55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5E3CD94-E70B-B742-ABB3-26652B2A37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805" y="925675"/>
            <a:ext cx="7956389" cy="2107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058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704A71-19F9-9749-9FC4-F9ED50A72B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TR" sz="4000" dirty="0"/>
              <a:t>Copy Throughput Improvement (I)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81CA0BF2-1DD8-914C-BFE4-F5E71388ACF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88" y="1522483"/>
            <a:ext cx="8815388" cy="2792806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F7232B-F1F4-2747-A288-42F99C7211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D2B53-EDAE-4B41-B849-8916FA40BCB6}" type="slidenum">
              <a:rPr lang="en-US" smtClean="0"/>
              <a:pPr/>
              <a:t>56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A61C9F5-2C65-CE47-82B8-2FB7FC48B9D5}"/>
              </a:ext>
            </a:extLst>
          </p:cNvPr>
          <p:cNvSpPr/>
          <p:nvPr/>
        </p:nvSpPr>
        <p:spPr>
          <a:xfrm>
            <a:off x="-284205" y="4442760"/>
            <a:ext cx="9700054" cy="1378425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TR" sz="3200" b="1" dirty="0"/>
              <a:t>RowClone-Copy provides over 365x performance improvement over rocket CPU-Copy.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BFF1102-5F34-914E-BE29-0054D1C3135A}"/>
              </a:ext>
            </a:extLst>
          </p:cNvPr>
          <p:cNvSpPr txBox="1">
            <a:spLocks/>
          </p:cNvSpPr>
          <p:nvPr/>
        </p:nvSpPr>
        <p:spPr>
          <a:xfrm>
            <a:off x="328483" y="1081842"/>
            <a:ext cx="8815517" cy="753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76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bg1"/>
                </a:solidFill>
                <a:latin typeface="Trebuchet MS" panose="020B0603020202020204" pitchFamily="34" charset="0"/>
                <a:ea typeface="Verdana" panose="020B0604030504040204" pitchFamily="34" charset="0"/>
                <a:cs typeface="Courier New" panose="02070309020205020404" pitchFamily="49" charset="0"/>
              </a:defRPr>
            </a:lvl1pPr>
          </a:lstStyle>
          <a:p>
            <a:pPr algn="ctr"/>
            <a:r>
              <a:rPr lang="en-TR" sz="2400" dirty="0">
                <a:solidFill>
                  <a:schemeClr val="tx1"/>
                </a:solidFill>
              </a:rPr>
              <a:t>Bare-Metal</a:t>
            </a:r>
          </a:p>
        </p:txBody>
      </p:sp>
    </p:spTree>
    <p:extLst>
      <p:ext uri="{BB962C8B-B14F-4D97-AF65-F5344CB8AC3E}">
        <p14:creationId xmlns:p14="http://schemas.microsoft.com/office/powerpoint/2010/main" val="3809262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704A71-19F9-9749-9FC4-F9ED50A72B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TR" sz="4000" dirty="0"/>
              <a:t>Copy Throughput Improvement (II)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F7232B-F1F4-2747-A288-42F99C7211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D2B53-EDAE-4B41-B849-8916FA40BCB6}" type="slidenum">
              <a:rPr lang="en-US" smtClean="0"/>
              <a:pPr/>
              <a:t>57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A61C9F5-2C65-CE47-82B8-2FB7FC48B9D5}"/>
              </a:ext>
            </a:extLst>
          </p:cNvPr>
          <p:cNvSpPr/>
          <p:nvPr/>
        </p:nvSpPr>
        <p:spPr>
          <a:xfrm>
            <a:off x="-197708" y="4930515"/>
            <a:ext cx="9521780" cy="1378425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TR" sz="3200" b="1" dirty="0"/>
              <a:t>RCC and RCI (with system support) improve </a:t>
            </a:r>
            <a:br>
              <a:rPr lang="en-TR" sz="3200" b="1" dirty="0"/>
            </a:br>
            <a:r>
              <a:rPr lang="en-TR" sz="3200" b="1" dirty="0"/>
              <a:t>copy throughput by 119x and 89x, respectively</a:t>
            </a:r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E051C46A-9C47-674C-AE42-9B3CBB0D112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88" y="1372866"/>
            <a:ext cx="8815388" cy="3398821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1BFF1102-5F34-914E-BE29-0054D1C3135A}"/>
              </a:ext>
            </a:extLst>
          </p:cNvPr>
          <p:cNvSpPr txBox="1">
            <a:spLocks/>
          </p:cNvSpPr>
          <p:nvPr/>
        </p:nvSpPr>
        <p:spPr>
          <a:xfrm>
            <a:off x="328483" y="956071"/>
            <a:ext cx="8815517" cy="753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76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bg1"/>
                </a:solidFill>
                <a:latin typeface="Trebuchet MS" panose="020B0603020202020204" pitchFamily="34" charset="0"/>
                <a:ea typeface="Verdana" panose="020B0604030504040204" pitchFamily="34" charset="0"/>
                <a:cs typeface="Courier New" panose="02070309020205020404" pitchFamily="49" charset="0"/>
              </a:defRPr>
            </a:lvl1pPr>
          </a:lstStyle>
          <a:p>
            <a:pPr algn="ctr"/>
            <a:r>
              <a:rPr lang="en-TR" sz="2400" dirty="0">
                <a:solidFill>
                  <a:schemeClr val="tx1"/>
                </a:solidFill>
              </a:rPr>
              <a:t>No-Flush</a:t>
            </a:r>
          </a:p>
        </p:txBody>
      </p:sp>
    </p:spTree>
    <p:extLst>
      <p:ext uri="{BB962C8B-B14F-4D97-AF65-F5344CB8AC3E}">
        <p14:creationId xmlns:p14="http://schemas.microsoft.com/office/powerpoint/2010/main" val="794973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704A71-19F9-9749-9FC4-F9ED50A72B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TR" dirty="0"/>
              <a:t>CLFLUSH Overhead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F7232B-F1F4-2747-A288-42F99C7211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D2B53-EDAE-4B41-B849-8916FA40BCB6}" type="slidenum">
              <a:rPr lang="en-US" smtClean="0"/>
              <a:pPr/>
              <a:t>58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A61C9F5-2C65-CE47-82B8-2FB7FC48B9D5}"/>
              </a:ext>
            </a:extLst>
          </p:cNvPr>
          <p:cNvSpPr/>
          <p:nvPr/>
        </p:nvSpPr>
        <p:spPr>
          <a:xfrm>
            <a:off x="-102393" y="3662051"/>
            <a:ext cx="9348786" cy="118754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TR" sz="3400" b="1" dirty="0">
                <a:latin typeface="Trebuchet MS" panose="020B0703020202090204" pitchFamily="34" charset="0"/>
              </a:rPr>
              <a:t>CLFLUSH dramatically reduces </a:t>
            </a:r>
            <a:br>
              <a:rPr lang="en-TR" sz="3400" b="1" dirty="0">
                <a:latin typeface="Trebuchet MS" panose="020B0703020202090204" pitchFamily="34" charset="0"/>
              </a:rPr>
            </a:br>
            <a:r>
              <a:rPr lang="en-TR" sz="3400" b="1" dirty="0">
                <a:latin typeface="Trebuchet MS" panose="020B0703020202090204" pitchFamily="34" charset="0"/>
              </a:rPr>
              <a:t>the potential improvement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79602EB-EBE7-6747-8EB1-304C230531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35175"/>
            <a:ext cx="9144000" cy="2624361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1FBC95EB-B3F5-3E46-B631-5B472479E5F3}"/>
              </a:ext>
            </a:extLst>
          </p:cNvPr>
          <p:cNvSpPr/>
          <p:nvPr/>
        </p:nvSpPr>
        <p:spPr>
          <a:xfrm>
            <a:off x="-111147" y="5007979"/>
            <a:ext cx="9348786" cy="1378425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TR" sz="3400" b="1" dirty="0">
                <a:latin typeface="Trebuchet MS" panose="020B0703020202090204" pitchFamily="34" charset="0"/>
              </a:rPr>
              <a:t>PiDRAM enables the study of </a:t>
            </a:r>
            <a:br>
              <a:rPr lang="en-TR" sz="3400" b="1" dirty="0">
                <a:latin typeface="Trebuchet MS" panose="020B0703020202090204" pitchFamily="34" charset="0"/>
              </a:rPr>
            </a:br>
            <a:r>
              <a:rPr lang="en-TR" sz="3400" b="1" dirty="0">
                <a:latin typeface="Trebuchet MS" panose="020B0703020202090204" pitchFamily="34" charset="0"/>
              </a:rPr>
              <a:t>better coherence mechanisms (e.g., DBI) </a:t>
            </a:r>
          </a:p>
        </p:txBody>
      </p:sp>
    </p:spTree>
    <p:extLst>
      <p:ext uri="{BB962C8B-B14F-4D97-AF65-F5344CB8AC3E}">
        <p14:creationId xmlns:p14="http://schemas.microsoft.com/office/powerpoint/2010/main" val="3913834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4517CA-3A8A-3844-A2DA-FAB72798AA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TR" sz="5600" dirty="0"/>
              <a:t>Evaluation - 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C2FAE9-94B9-0342-A08B-A8182AC727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5488" y="1540565"/>
            <a:ext cx="8815517" cy="4849920"/>
          </a:xfrm>
        </p:spPr>
        <p:txBody>
          <a:bodyPr>
            <a:normAutofit/>
          </a:bodyPr>
          <a:lstStyle/>
          <a:p>
            <a:r>
              <a:rPr lang="en-TR" sz="3200" dirty="0">
                <a:solidFill>
                  <a:schemeClr val="accent5"/>
                </a:solidFill>
              </a:rPr>
              <a:t>PiDRAM </a:t>
            </a:r>
            <a:r>
              <a:rPr lang="en-TR" sz="3200" dirty="0"/>
              <a:t>can run real workloads end-to-end:</a:t>
            </a:r>
          </a:p>
          <a:p>
            <a:pPr lvl="1"/>
            <a:r>
              <a:rPr lang="en-TR" sz="2800" dirty="0">
                <a:solidFill>
                  <a:schemeClr val="accent5"/>
                </a:solidFill>
              </a:rPr>
              <a:t>Replace</a:t>
            </a:r>
            <a:r>
              <a:rPr lang="en-TR" sz="2800" dirty="0"/>
              <a:t> libquantum </a:t>
            </a:r>
            <a:r>
              <a:rPr lang="en-TR" sz="2800" dirty="0">
                <a:solidFill>
                  <a:schemeClr val="accent5"/>
                </a:solidFill>
              </a:rPr>
              <a:t>calloc() </a:t>
            </a:r>
            <a:r>
              <a:rPr lang="en-TR" sz="2800" dirty="0"/>
              <a:t>with </a:t>
            </a:r>
            <a:r>
              <a:rPr lang="en-TR" sz="2800" dirty="0">
                <a:solidFill>
                  <a:schemeClr val="accent5"/>
                </a:solidFill>
              </a:rPr>
              <a:t>alloc_align() and rci(): </a:t>
            </a:r>
            <a:r>
              <a:rPr lang="en-TR" sz="2800" dirty="0"/>
              <a:t>1.3% performance improvement</a:t>
            </a:r>
          </a:p>
          <a:p>
            <a:r>
              <a:rPr lang="en-TR" sz="3200" dirty="0">
                <a:solidFill>
                  <a:schemeClr val="accent5"/>
                </a:solidFill>
              </a:rPr>
              <a:t>RowClone-Copy can greatly improve bulk data copy performance </a:t>
            </a:r>
            <a:r>
              <a:rPr lang="en-TR" sz="3200" dirty="0"/>
              <a:t>with (119x) and without (365x) system support</a:t>
            </a:r>
          </a:p>
          <a:p>
            <a:r>
              <a:rPr lang="en-TR" sz="3200" dirty="0"/>
              <a:t>RowClone requires </a:t>
            </a:r>
            <a:r>
              <a:rPr lang="en-TR" sz="3200" dirty="0">
                <a:solidFill>
                  <a:schemeClr val="accent5"/>
                </a:solidFill>
              </a:rPr>
              <a:t>efficient coherency management mechanisms </a:t>
            </a:r>
            <a:r>
              <a:rPr lang="en-TR" sz="3200" dirty="0"/>
              <a:t>to achieve its potential copy throughput improvement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1529EC-8E01-434C-8517-B984818B35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D2B53-EDAE-4B41-B849-8916FA40BCB6}" type="slidenum">
              <a:rPr lang="en-US" smtClean="0"/>
              <a:pPr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7585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A0FA78-AEC9-104C-8EF5-634597184B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TR" dirty="0">
                <a:ea typeface="Cambria" panose="02040503050406030204" pitchFamily="18" charset="0"/>
              </a:rPr>
              <a:t>Accessing a DRAM Cell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ED9B12-9B13-40DE-8761-35D94DA944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B000D64E-23A3-254D-8C3C-B0A92F9D5480}"/>
              </a:ext>
            </a:extLst>
          </p:cNvPr>
          <p:cNvSpPr/>
          <p:nvPr/>
        </p:nvSpPr>
        <p:spPr>
          <a:xfrm>
            <a:off x="5219700" y="4419600"/>
            <a:ext cx="1219200" cy="1143000"/>
          </a:xfrm>
          <a:prstGeom prst="roundRect">
            <a:avLst/>
          </a:prstGeom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Sense Amp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9739E7D-3B6D-7B4B-BDFE-6BE83DDB9806}"/>
              </a:ext>
            </a:extLst>
          </p:cNvPr>
          <p:cNvSpPr/>
          <p:nvPr/>
        </p:nvSpPr>
        <p:spPr>
          <a:xfrm>
            <a:off x="3273425" y="2590800"/>
            <a:ext cx="457200" cy="9144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b="1" dirty="0">
              <a:solidFill>
                <a:schemeClr val="bg1">
                  <a:lumMod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963FC031-403F-234D-8CC6-1FECA1168611}"/>
              </a:ext>
            </a:extLst>
          </p:cNvPr>
          <p:cNvGrpSpPr/>
          <p:nvPr/>
        </p:nvGrpSpPr>
        <p:grpSpPr>
          <a:xfrm>
            <a:off x="2667000" y="2590800"/>
            <a:ext cx="1295400" cy="914400"/>
            <a:chOff x="1295400" y="2438400"/>
            <a:chExt cx="1295400" cy="9144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DDAF9354-C49C-9146-A784-498A9805F1D9}"/>
                </a:ext>
              </a:extLst>
            </p:cNvPr>
            <p:cNvGrpSpPr/>
            <p:nvPr/>
          </p:nvGrpSpPr>
          <p:grpSpPr>
            <a:xfrm>
              <a:off x="1295400" y="2438400"/>
              <a:ext cx="1063625" cy="914400"/>
              <a:chOff x="2060575" y="2438400"/>
              <a:chExt cx="1063625" cy="914400"/>
            </a:xfrm>
          </p:grpSpPr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2313883E-2A2E-2146-867D-01032DB062EE}"/>
                  </a:ext>
                </a:extLst>
              </p:cNvPr>
              <p:cNvGrpSpPr/>
              <p:nvPr/>
            </p:nvGrpSpPr>
            <p:grpSpPr>
              <a:xfrm>
                <a:off x="2667000" y="2438400"/>
                <a:ext cx="457200" cy="914400"/>
                <a:chOff x="2667000" y="2438400"/>
                <a:chExt cx="457200" cy="914400"/>
              </a:xfrm>
            </p:grpSpPr>
            <p:cxnSp>
              <p:nvCxnSpPr>
                <p:cNvPr id="12" name="Straight Connector 11">
                  <a:extLst>
                    <a:ext uri="{FF2B5EF4-FFF2-40B4-BE49-F238E27FC236}">
                      <a16:creationId xmlns:a16="http://schemas.microsoft.com/office/drawing/2014/main" id="{988788B6-00CE-6A4E-905E-124D64F3A4CA}"/>
                    </a:ext>
                  </a:extLst>
                </p:cNvPr>
                <p:cNvCxnSpPr/>
                <p:nvPr/>
              </p:nvCxnSpPr>
              <p:spPr>
                <a:xfrm flipV="1">
                  <a:off x="3124200" y="2438400"/>
                  <a:ext cx="0" cy="914400"/>
                </a:xfrm>
                <a:prstGeom prst="line">
                  <a:avLst/>
                </a:prstGeom>
                <a:ln w="28575">
                  <a:solidFill>
                    <a:schemeClr val="accent2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" name="Straight Connector 12">
                  <a:extLst>
                    <a:ext uri="{FF2B5EF4-FFF2-40B4-BE49-F238E27FC236}">
                      <a16:creationId xmlns:a16="http://schemas.microsoft.com/office/drawing/2014/main" id="{5FBC0CE6-FFFB-8748-B7CA-F39FECD3BDC7}"/>
                    </a:ext>
                  </a:extLst>
                </p:cNvPr>
                <p:cNvCxnSpPr/>
                <p:nvPr/>
              </p:nvCxnSpPr>
              <p:spPr>
                <a:xfrm flipV="1">
                  <a:off x="2667000" y="2438400"/>
                  <a:ext cx="0" cy="914400"/>
                </a:xfrm>
                <a:prstGeom prst="line">
                  <a:avLst/>
                </a:prstGeom>
                <a:ln w="28575">
                  <a:solidFill>
                    <a:schemeClr val="accent2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Straight Connector 13">
                  <a:extLst>
                    <a:ext uri="{FF2B5EF4-FFF2-40B4-BE49-F238E27FC236}">
                      <a16:creationId xmlns:a16="http://schemas.microsoft.com/office/drawing/2014/main" id="{30204CB4-A23A-9E45-97BD-1F03455391EE}"/>
                    </a:ext>
                  </a:extLst>
                </p:cNvPr>
                <p:cNvCxnSpPr/>
                <p:nvPr/>
              </p:nvCxnSpPr>
              <p:spPr>
                <a:xfrm>
                  <a:off x="2667000" y="3352800"/>
                  <a:ext cx="457200" cy="0"/>
                </a:xfrm>
                <a:prstGeom prst="line">
                  <a:avLst/>
                </a:prstGeom>
                <a:ln w="28575">
                  <a:solidFill>
                    <a:schemeClr val="accent2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1" name="Elbow Connector 10">
                <a:extLst>
                  <a:ext uri="{FF2B5EF4-FFF2-40B4-BE49-F238E27FC236}">
                    <a16:creationId xmlns:a16="http://schemas.microsoft.com/office/drawing/2014/main" id="{39B5CF6E-6709-3F4B-A655-EB31025A70A7}"/>
                  </a:ext>
                </a:extLst>
              </p:cNvPr>
              <p:cNvCxnSpPr/>
              <p:nvPr/>
            </p:nvCxnSpPr>
            <p:spPr>
              <a:xfrm rot="10800000" flipV="1">
                <a:off x="2060575" y="2895600"/>
                <a:ext cx="606425" cy="457200"/>
              </a:xfrm>
              <a:prstGeom prst="bentConnector2">
                <a:avLst/>
              </a:prstGeom>
              <a:ln w="28575">
                <a:solidFill>
                  <a:schemeClr val="accent2"/>
                </a:solidFill>
                <a:headEnd type="none" w="med" len="med"/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37BBD7E2-ABAC-0A45-A73D-79DE7BB1438F}"/>
                </a:ext>
              </a:extLst>
            </p:cNvPr>
            <p:cNvCxnSpPr/>
            <p:nvPr/>
          </p:nvCxnSpPr>
          <p:spPr>
            <a:xfrm flipH="1">
              <a:off x="2362203" y="2895600"/>
              <a:ext cx="228597" cy="0"/>
            </a:xfrm>
            <a:prstGeom prst="line">
              <a:avLst/>
            </a:prstGeom>
            <a:ln w="28575">
              <a:solidFill>
                <a:schemeClr val="accent2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B6DF2980-5F5A-514D-A4C2-55AC7EE8C52F}"/>
              </a:ext>
            </a:extLst>
          </p:cNvPr>
          <p:cNvGrpSpPr/>
          <p:nvPr/>
        </p:nvGrpSpPr>
        <p:grpSpPr>
          <a:xfrm>
            <a:off x="4305300" y="2514600"/>
            <a:ext cx="914400" cy="533400"/>
            <a:chOff x="2933700" y="2362200"/>
            <a:chExt cx="914400" cy="533400"/>
          </a:xfrm>
        </p:grpSpPr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9BFC8167-EDF0-6340-90B6-2CDAEF3743DD}"/>
                </a:ext>
              </a:extLst>
            </p:cNvPr>
            <p:cNvCxnSpPr/>
            <p:nvPr/>
          </p:nvCxnSpPr>
          <p:spPr>
            <a:xfrm flipV="1">
              <a:off x="3124200" y="2438400"/>
              <a:ext cx="0" cy="457200"/>
            </a:xfrm>
            <a:prstGeom prst="line">
              <a:avLst/>
            </a:prstGeom>
            <a:ln w="28575">
              <a:solidFill>
                <a:schemeClr val="accent2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41E8849C-6687-494C-916C-9FACB4729124}"/>
                </a:ext>
              </a:extLst>
            </p:cNvPr>
            <p:cNvCxnSpPr/>
            <p:nvPr/>
          </p:nvCxnSpPr>
          <p:spPr>
            <a:xfrm flipV="1">
              <a:off x="3657600" y="2438400"/>
              <a:ext cx="0" cy="457200"/>
            </a:xfrm>
            <a:prstGeom prst="line">
              <a:avLst/>
            </a:prstGeom>
            <a:ln w="28575">
              <a:solidFill>
                <a:schemeClr val="accent2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81BF418-E951-6248-A635-C290CB39D392}"/>
                </a:ext>
              </a:extLst>
            </p:cNvPr>
            <p:cNvCxnSpPr/>
            <p:nvPr/>
          </p:nvCxnSpPr>
          <p:spPr>
            <a:xfrm flipH="1">
              <a:off x="3124200" y="2438400"/>
              <a:ext cx="533400" cy="0"/>
            </a:xfrm>
            <a:prstGeom prst="line">
              <a:avLst/>
            </a:prstGeom>
            <a:ln w="28575">
              <a:solidFill>
                <a:schemeClr val="accent2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D38A5EB0-2385-694D-8190-5A93D79DE25B}"/>
                </a:ext>
              </a:extLst>
            </p:cNvPr>
            <p:cNvCxnSpPr/>
            <p:nvPr/>
          </p:nvCxnSpPr>
          <p:spPr>
            <a:xfrm flipH="1">
              <a:off x="3124200" y="2362200"/>
              <a:ext cx="533400" cy="0"/>
            </a:xfrm>
            <a:prstGeom prst="line">
              <a:avLst/>
            </a:prstGeom>
            <a:ln w="28575">
              <a:solidFill>
                <a:schemeClr val="accent2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8A93EA86-EA6C-6446-80B4-63AE0962BBC1}"/>
                </a:ext>
              </a:extLst>
            </p:cNvPr>
            <p:cNvCxnSpPr/>
            <p:nvPr/>
          </p:nvCxnSpPr>
          <p:spPr>
            <a:xfrm>
              <a:off x="3657600" y="2895600"/>
              <a:ext cx="190500" cy="0"/>
            </a:xfrm>
            <a:prstGeom prst="line">
              <a:avLst/>
            </a:prstGeom>
            <a:ln w="28575">
              <a:solidFill>
                <a:schemeClr val="accent2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9C40BB07-F495-664A-8BA4-55F417C453E4}"/>
                </a:ext>
              </a:extLst>
            </p:cNvPr>
            <p:cNvCxnSpPr/>
            <p:nvPr/>
          </p:nvCxnSpPr>
          <p:spPr>
            <a:xfrm>
              <a:off x="2933700" y="2895600"/>
              <a:ext cx="190500" cy="0"/>
            </a:xfrm>
            <a:prstGeom prst="line">
              <a:avLst/>
            </a:prstGeom>
            <a:ln w="28575">
              <a:solidFill>
                <a:schemeClr val="accent2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FD48B700-2425-8C41-B369-A4992F418158}"/>
              </a:ext>
            </a:extLst>
          </p:cNvPr>
          <p:cNvCxnSpPr/>
          <p:nvPr/>
        </p:nvCxnSpPr>
        <p:spPr>
          <a:xfrm>
            <a:off x="3962400" y="3048000"/>
            <a:ext cx="342900" cy="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CC4D3DD-94C7-5748-AA38-D86D7A631771}"/>
              </a:ext>
            </a:extLst>
          </p:cNvPr>
          <p:cNvCxnSpPr>
            <a:cxnSpLocks/>
            <a:stCxn id="5" idx="0"/>
          </p:cNvCxnSpPr>
          <p:nvPr/>
        </p:nvCxnSpPr>
        <p:spPr>
          <a:xfrm flipV="1">
            <a:off x="5829300" y="2362200"/>
            <a:ext cx="0" cy="2057400"/>
          </a:xfrm>
          <a:prstGeom prst="line">
            <a:avLst/>
          </a:prstGeom>
          <a:ln w="25400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73F1C2D-FE80-BE4B-9616-8238E5406D27}"/>
              </a:ext>
            </a:extLst>
          </p:cNvPr>
          <p:cNvCxnSpPr/>
          <p:nvPr/>
        </p:nvCxnSpPr>
        <p:spPr>
          <a:xfrm>
            <a:off x="5219700" y="3048000"/>
            <a:ext cx="609600" cy="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BE9E3B09-EF65-0547-A4E9-19385C885034}"/>
              </a:ext>
            </a:extLst>
          </p:cNvPr>
          <p:cNvCxnSpPr/>
          <p:nvPr/>
        </p:nvCxnSpPr>
        <p:spPr>
          <a:xfrm>
            <a:off x="2362200" y="1905000"/>
            <a:ext cx="2971800" cy="0"/>
          </a:xfrm>
          <a:prstGeom prst="line">
            <a:avLst/>
          </a:prstGeom>
          <a:ln w="25400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BACC9C06-DD6D-174D-B219-57D9996BA618}"/>
              </a:ext>
            </a:extLst>
          </p:cNvPr>
          <p:cNvCxnSpPr/>
          <p:nvPr/>
        </p:nvCxnSpPr>
        <p:spPr>
          <a:xfrm>
            <a:off x="4762500" y="1905000"/>
            <a:ext cx="0" cy="60960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28518AE1-8EB2-4847-8E5F-D532736459B3}"/>
              </a:ext>
            </a:extLst>
          </p:cNvPr>
          <p:cNvCxnSpPr>
            <a:cxnSpLocks/>
            <a:stCxn id="5" idx="1"/>
          </p:cNvCxnSpPr>
          <p:nvPr/>
        </p:nvCxnSpPr>
        <p:spPr>
          <a:xfrm flipH="1">
            <a:off x="2362200" y="4991100"/>
            <a:ext cx="2857500" cy="0"/>
          </a:xfrm>
          <a:prstGeom prst="line">
            <a:avLst/>
          </a:prstGeom>
          <a:ln w="25400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A14DD0BC-FB4D-EC47-82EE-1647A3011D7A}"/>
              </a:ext>
            </a:extLst>
          </p:cNvPr>
          <p:cNvSpPr txBox="1"/>
          <p:nvPr/>
        </p:nvSpPr>
        <p:spPr>
          <a:xfrm>
            <a:off x="3925589" y="4963180"/>
            <a:ext cx="12698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enable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FB93F9E-1AB4-AD4B-9714-592D98096390}"/>
              </a:ext>
            </a:extLst>
          </p:cNvPr>
          <p:cNvSpPr txBox="1"/>
          <p:nvPr/>
        </p:nvSpPr>
        <p:spPr>
          <a:xfrm>
            <a:off x="5795749" y="2387025"/>
            <a:ext cx="12330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i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bitline</a:t>
            </a:r>
            <a:endParaRPr lang="en-US" sz="2800" b="1" i="1" dirty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930D831-E742-5048-8D3E-35833BE3E49D}"/>
              </a:ext>
            </a:extLst>
          </p:cNvPr>
          <p:cNvSpPr txBox="1"/>
          <p:nvPr/>
        </p:nvSpPr>
        <p:spPr>
          <a:xfrm>
            <a:off x="2217045" y="1381780"/>
            <a:ext cx="16253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i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wordline</a:t>
            </a:r>
            <a:endParaRPr lang="en-US" sz="2800" b="1" i="1" dirty="0">
              <a:solidFill>
                <a:schemeClr val="tx1">
                  <a:lumMod val="65000"/>
                  <a:lumOff val="35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BAA557C-90DC-2F4F-9DCB-A57885D40DBB}"/>
              </a:ext>
            </a:extLst>
          </p:cNvPr>
          <p:cNvSpPr txBox="1"/>
          <p:nvPr/>
        </p:nvSpPr>
        <p:spPr>
          <a:xfrm>
            <a:off x="1609131" y="2438400"/>
            <a:ext cx="17203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capacitor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B9E33E6-807B-C241-9E99-26297D9E33E4}"/>
              </a:ext>
            </a:extLst>
          </p:cNvPr>
          <p:cNvSpPr txBox="1"/>
          <p:nvPr/>
        </p:nvSpPr>
        <p:spPr>
          <a:xfrm>
            <a:off x="3764176" y="3094470"/>
            <a:ext cx="1955302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28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access transistor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5D425E8-F26A-924B-BFE0-90F15C3401B7}"/>
              </a:ext>
            </a:extLst>
          </p:cNvPr>
          <p:cNvCxnSpPr/>
          <p:nvPr/>
        </p:nvCxnSpPr>
        <p:spPr>
          <a:xfrm rot="5400000">
            <a:off x="5436885" y="5955015"/>
            <a:ext cx="784830" cy="0"/>
          </a:xfrm>
          <a:prstGeom prst="line">
            <a:avLst/>
          </a:prstGeom>
          <a:ln w="25400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Group 33">
            <a:extLst>
              <a:ext uri="{FF2B5EF4-FFF2-40B4-BE49-F238E27FC236}">
                <a16:creationId xmlns:a16="http://schemas.microsoft.com/office/drawing/2014/main" id="{3332FB55-0D45-0B4A-8403-CCB83AEB6470}"/>
              </a:ext>
            </a:extLst>
          </p:cNvPr>
          <p:cNvGrpSpPr/>
          <p:nvPr/>
        </p:nvGrpSpPr>
        <p:grpSpPr>
          <a:xfrm>
            <a:off x="5842996" y="5791200"/>
            <a:ext cx="1233031" cy="523220"/>
            <a:chOff x="5842996" y="5892225"/>
            <a:chExt cx="1233031" cy="523220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85B8772E-9602-6745-8C4B-2CD160A01663}"/>
                </a:ext>
              </a:extLst>
            </p:cNvPr>
            <p:cNvSpPr txBox="1"/>
            <p:nvPr/>
          </p:nvSpPr>
          <p:spPr>
            <a:xfrm>
              <a:off x="5842996" y="5892225"/>
              <a:ext cx="123303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800" b="1" i="1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bitline</a:t>
              </a:r>
              <a:endParaRPr lang="en-US" sz="28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18AA44DC-2649-8846-8127-5C15C2A5FD63}"/>
                </a:ext>
              </a:extLst>
            </p:cNvPr>
            <p:cNvCxnSpPr/>
            <p:nvPr/>
          </p:nvCxnSpPr>
          <p:spPr>
            <a:xfrm>
              <a:off x="6019800" y="5955015"/>
              <a:ext cx="935241" cy="0"/>
            </a:xfrm>
            <a:prstGeom prst="line">
              <a:avLst/>
            </a:prstGeom>
            <a:ln w="25400">
              <a:solidFill>
                <a:schemeClr val="tx1">
                  <a:lumMod val="75000"/>
                  <a:lumOff val="25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TextBox 37">
            <a:extLst>
              <a:ext uri="{FF2B5EF4-FFF2-40B4-BE49-F238E27FC236}">
                <a16:creationId xmlns:a16="http://schemas.microsoft.com/office/drawing/2014/main" id="{870CF87E-2D12-224D-B6F7-C55CAFF71557}"/>
              </a:ext>
            </a:extLst>
          </p:cNvPr>
          <p:cNvSpPr txBox="1"/>
          <p:nvPr/>
        </p:nvSpPr>
        <p:spPr>
          <a:xfrm>
            <a:off x="3029704" y="6477000"/>
            <a:ext cx="25138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7030A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[Seshadri+ MICRO’17]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61457C-FBA6-3A4C-AE8D-7AAA927391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D2B53-EDAE-4B41-B849-8916FA40BCB6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1429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  <p:bldP spid="32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57C799-96BE-1840-ABA8-F0191AC579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 dirty="0"/>
              <a:t>Potential Case Studies (I)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30520B-B7B1-8842-B221-5AC03E6905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TR" dirty="0"/>
              <a:t>PiDRAM implements RowClone and D-RaNGe</a:t>
            </a:r>
          </a:p>
          <a:p>
            <a:pPr marL="0" indent="0">
              <a:buNone/>
            </a:pPr>
            <a:endParaRPr lang="en-TR" dirty="0"/>
          </a:p>
          <a:p>
            <a:pPr marL="0" indent="0">
              <a:buNone/>
            </a:pPr>
            <a:r>
              <a:rPr lang="en-TR" b="1" dirty="0">
                <a:solidFill>
                  <a:srgbClr val="2857FF"/>
                </a:solidFill>
              </a:rPr>
              <a:t>AMBIT, SIMDRAM</a:t>
            </a:r>
          </a:p>
          <a:p>
            <a:r>
              <a:rPr lang="en-TR" dirty="0"/>
              <a:t>Memory allocation and alignment</a:t>
            </a:r>
          </a:p>
          <a:p>
            <a:r>
              <a:rPr lang="en-TR" dirty="0"/>
              <a:t>Memory coherence</a:t>
            </a:r>
          </a:p>
          <a:p>
            <a:r>
              <a:rPr lang="en-TR" dirty="0"/>
              <a:t>Transposition (SIMDRAM places data vertically)</a:t>
            </a:r>
          </a:p>
          <a:p>
            <a:pPr marL="0" indent="0">
              <a:buNone/>
            </a:pPr>
            <a:endParaRPr lang="en-TR" dirty="0"/>
          </a:p>
          <a:p>
            <a:pPr marL="0" indent="0">
              <a:buNone/>
            </a:pPr>
            <a:r>
              <a:rPr lang="en-TR" b="1" dirty="0">
                <a:solidFill>
                  <a:srgbClr val="2857FF"/>
                </a:solidFill>
              </a:rPr>
              <a:t>DLPUF, QUAC-TRNG</a:t>
            </a:r>
          </a:p>
          <a:p>
            <a:r>
              <a:rPr lang="en-TR" dirty="0"/>
              <a:t>Memory scheduling policies </a:t>
            </a:r>
          </a:p>
          <a:p>
            <a:r>
              <a:rPr lang="en-TR" dirty="0"/>
              <a:t>Efficient post-processing integration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376481-4345-C24E-BF09-79C950F75B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D2B53-EDAE-4B41-B849-8916FA40BCB6}" type="slidenum">
              <a:rPr lang="en-US" smtClean="0"/>
              <a:pPr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9669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A6801A-45B9-C140-9078-13FE149438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TR" dirty="0"/>
              <a:t>Potential Case Studies (II)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A70FBB-568A-EA48-B44F-62DA4C2212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D2B53-EDAE-4B41-B849-8916FA40BCB6}" type="slidenum">
              <a:rPr lang="en-US" smtClean="0"/>
              <a:pPr/>
              <a:t>61</a:t>
            </a:fld>
            <a:endParaRPr lang="en-US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B014145C-7049-A240-9F81-85716692578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55488" y="1963653"/>
            <a:ext cx="8815388" cy="2930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1852721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F6F592-7A47-DF45-AFDA-93DAD79EC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TR" dirty="0"/>
              <a:t>PiDRAM vs Other Platforms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18B4D1-41E2-DE4F-9520-3559FA9C5F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D2B53-EDAE-4B41-B849-8916FA40BCB6}" type="slidenum">
              <a:rPr lang="en-US" smtClean="0"/>
              <a:pPr/>
              <a:t>62</a:t>
            </a:fld>
            <a:endParaRPr lang="en-US"/>
          </a:p>
        </p:txBody>
      </p:sp>
      <p:pic>
        <p:nvPicPr>
          <p:cNvPr id="5" name="Content Placeholder 5">
            <a:extLst>
              <a:ext uri="{FF2B5EF4-FFF2-40B4-BE49-F238E27FC236}">
                <a16:creationId xmlns:a16="http://schemas.microsoft.com/office/drawing/2014/main" id="{DCF5760E-92B7-6043-882E-093189D0BA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552" y="1331422"/>
            <a:ext cx="8815388" cy="193565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28A6967-D4E5-394E-8BFB-E1E1D1C32499}"/>
              </a:ext>
            </a:extLst>
          </p:cNvPr>
          <p:cNvSpPr txBox="1"/>
          <p:nvPr/>
        </p:nvSpPr>
        <p:spPr>
          <a:xfrm>
            <a:off x="192815" y="3590925"/>
            <a:ext cx="874086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TR" sz="2400" dirty="0">
                <a:latin typeface="Trebuchet MS" panose="020B0703020202090204" pitchFamily="34" charset="0"/>
              </a:rPr>
              <a:t>PiDRAM enables end-to-end integration of PuM techniques via</a:t>
            </a:r>
          </a:p>
          <a:p>
            <a:pPr marL="342900" indent="-342900">
              <a:buAutoNum type="arabicParenBoth"/>
            </a:pPr>
            <a:r>
              <a:rPr lang="en-TR" sz="2400" dirty="0">
                <a:latin typeface="Trebuchet MS" panose="020B0703020202090204" pitchFamily="34" charset="0"/>
              </a:rPr>
              <a:t> Interface with real DRAM</a:t>
            </a:r>
          </a:p>
          <a:p>
            <a:pPr marL="342900" indent="-342900">
              <a:buAutoNum type="arabicParenBoth"/>
            </a:pPr>
            <a:r>
              <a:rPr lang="en-TR" sz="2400" dirty="0">
                <a:latin typeface="Trebuchet MS" panose="020B0703020202090204" pitchFamily="34" charset="0"/>
              </a:rPr>
              <a:t> Providing a flexible memory controller design</a:t>
            </a:r>
          </a:p>
          <a:p>
            <a:pPr marL="342900" indent="-342900">
              <a:buAutoNum type="arabicParenBoth"/>
            </a:pPr>
            <a:r>
              <a:rPr lang="en-TR" sz="2400" dirty="0">
                <a:latin typeface="Trebuchet MS" panose="020B0703020202090204" pitchFamily="34" charset="0"/>
              </a:rPr>
              <a:t> Open source design</a:t>
            </a:r>
          </a:p>
          <a:p>
            <a:pPr marL="342900" indent="-342900">
              <a:buAutoNum type="arabicParenBoth"/>
            </a:pPr>
            <a:r>
              <a:rPr lang="en-TR" sz="2400" dirty="0">
                <a:latin typeface="Trebuchet MS" panose="020B0703020202090204" pitchFamily="34" charset="0"/>
              </a:rPr>
              <a:t> Support for system software </a:t>
            </a:r>
          </a:p>
        </p:txBody>
      </p:sp>
    </p:spTree>
    <p:extLst>
      <p:ext uri="{BB962C8B-B14F-4D97-AF65-F5344CB8AC3E}">
        <p14:creationId xmlns:p14="http://schemas.microsoft.com/office/powerpoint/2010/main" val="2419013622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A30C55A8-F7CF-4984-A1C7-0D1BFCF0D1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Executive Summary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E754E5C6-8092-46E1-A98C-201D5F0790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457" y="950614"/>
            <a:ext cx="8907087" cy="551715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200" b="1" dirty="0">
                <a:solidFill>
                  <a:srgbClr val="7030A0"/>
                </a:solidFill>
              </a:rPr>
              <a:t>Motivation: </a:t>
            </a:r>
            <a:r>
              <a:rPr lang="en-US" sz="2200" dirty="0"/>
              <a:t>Recent works propose </a:t>
            </a:r>
            <a:r>
              <a:rPr lang="en-US" sz="2200" b="1" dirty="0"/>
              <a:t>in-DRAM computation primitives </a:t>
            </a:r>
            <a:r>
              <a:rPr lang="en-US" sz="2200" dirty="0"/>
              <a:t>with great potential to improve performance and </a:t>
            </a:r>
            <a:br>
              <a:rPr lang="en-US" sz="2200" dirty="0"/>
            </a:br>
            <a:r>
              <a:rPr lang="en-US" sz="2200" dirty="0"/>
              <a:t>energy consumption of computing systems</a:t>
            </a:r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r>
              <a:rPr lang="en-US" sz="2200" b="1" dirty="0">
                <a:solidFill>
                  <a:srgbClr val="C00000"/>
                </a:solidFill>
              </a:rPr>
              <a:t>Problem:</a:t>
            </a:r>
            <a:r>
              <a:rPr lang="en-US" sz="2200" dirty="0"/>
              <a:t> These works are developed in </a:t>
            </a:r>
            <a:r>
              <a:rPr lang="en-US" sz="2200" b="1" dirty="0"/>
              <a:t>limited environments </a:t>
            </a:r>
            <a:r>
              <a:rPr lang="en-US" sz="2200" dirty="0"/>
              <a:t>(e.g., simulators, characterization platforms) where many parts </a:t>
            </a:r>
            <a:br>
              <a:rPr lang="en-US" sz="2200" dirty="0"/>
            </a:br>
            <a:r>
              <a:rPr lang="en-US" sz="2200" dirty="0"/>
              <a:t>of the system are ignored</a:t>
            </a:r>
          </a:p>
          <a:p>
            <a:r>
              <a:rPr lang="en-US" sz="2200" dirty="0"/>
              <a:t>The challenges in integrating these primitives into a system </a:t>
            </a:r>
            <a:br>
              <a:rPr lang="en-US" sz="2200" dirty="0"/>
            </a:br>
            <a:r>
              <a:rPr lang="en-US" sz="2200" b="1" dirty="0"/>
              <a:t>cannot be fully explored </a:t>
            </a:r>
            <a:r>
              <a:rPr lang="en-US" sz="2200" dirty="0"/>
              <a:t>in these environments</a:t>
            </a:r>
            <a:endParaRPr lang="en-US" sz="1400" dirty="0"/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r>
              <a:rPr lang="en-US" sz="2200" b="1" dirty="0">
                <a:solidFill>
                  <a:schemeClr val="accent4"/>
                </a:solidFill>
              </a:rPr>
              <a:t>Goal: </a:t>
            </a:r>
            <a:r>
              <a:rPr lang="en-US" sz="2200" dirty="0"/>
              <a:t>Develop a </a:t>
            </a:r>
            <a:r>
              <a:rPr lang="en-US" sz="2200" b="1" dirty="0"/>
              <a:t>flexible </a:t>
            </a:r>
            <a:r>
              <a:rPr lang="en-US" sz="2200" dirty="0"/>
              <a:t>platform to explore </a:t>
            </a:r>
            <a:br>
              <a:rPr lang="en-US" sz="2200" dirty="0"/>
            </a:br>
            <a:r>
              <a:rPr lang="en-US" sz="2200" b="1" dirty="0"/>
              <a:t>end-to-end </a:t>
            </a:r>
            <a:r>
              <a:rPr lang="en-US" sz="2200" dirty="0"/>
              <a:t>implementations of current and future </a:t>
            </a:r>
            <a:br>
              <a:rPr lang="en-US" sz="2200" dirty="0"/>
            </a:br>
            <a:r>
              <a:rPr lang="en-US" sz="2200" dirty="0"/>
              <a:t>processing-in-memory (</a:t>
            </a:r>
            <a:r>
              <a:rPr lang="en-US" sz="2200" dirty="0" err="1"/>
              <a:t>PuM</a:t>
            </a:r>
            <a:r>
              <a:rPr lang="en-US" sz="2200" dirty="0"/>
              <a:t>) techniques</a:t>
            </a:r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r>
              <a:rPr lang="en-US" sz="2200" b="1" dirty="0">
                <a:solidFill>
                  <a:schemeClr val="accent1"/>
                </a:solidFill>
              </a:rPr>
              <a:t>Key idea:</a:t>
            </a:r>
            <a:r>
              <a:rPr lang="en-US" sz="2200" b="1" dirty="0"/>
              <a:t> </a:t>
            </a:r>
            <a:r>
              <a:rPr lang="en-US" sz="2200" dirty="0"/>
              <a:t>To build an </a:t>
            </a:r>
            <a:r>
              <a:rPr lang="en-US" sz="2200" b="1" dirty="0"/>
              <a:t>FPGA-based infrastructure </a:t>
            </a:r>
            <a:r>
              <a:rPr lang="en-US" sz="2200" dirty="0"/>
              <a:t>that supports </a:t>
            </a:r>
            <a:br>
              <a:rPr lang="en-US" sz="2200" dirty="0"/>
            </a:br>
            <a:r>
              <a:rPr lang="en-US" sz="2200" b="1" dirty="0"/>
              <a:t>in-DRAM operations </a:t>
            </a:r>
            <a:r>
              <a:rPr lang="en-US" sz="2200" dirty="0"/>
              <a:t>and has </a:t>
            </a:r>
            <a:r>
              <a:rPr lang="en-US" sz="2200" b="1" dirty="0"/>
              <a:t>system</a:t>
            </a:r>
            <a:r>
              <a:rPr lang="en-US" sz="2200" dirty="0"/>
              <a:t> support</a:t>
            </a:r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988534E9-5D9E-45AB-9AB6-C4BC5B6668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335A6-EA45-42D6-9CE3-37C3E81B30C3}" type="slidenum">
              <a:rPr lang="tr-TR" smtClean="0"/>
              <a:t>63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044263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9C37C6F9-A4EC-F14F-BD70-A170A15155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TR" sz="6600" b="1" dirty="0"/>
              <a:t>BACKUP SLIDES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165A198-8672-D448-9B40-C5A2EF9744D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71FFBF-22D4-5042-B312-07B7A62CACCF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0" y="6467475"/>
            <a:ext cx="2057400" cy="280988"/>
          </a:xfrm>
          <a:prstGeom prst="rect">
            <a:avLst/>
          </a:prstGeom>
        </p:spPr>
        <p:txBody>
          <a:bodyPr/>
          <a:lstStyle/>
          <a:p>
            <a:fld id="{C19D2B53-EDAE-4B41-B849-8916FA40BCB6}" type="slidenum">
              <a:rPr lang="en-US" smtClean="0"/>
              <a:pPr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496854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B3B15FF8-0F37-416C-ABBC-F1B63B2EA8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Outline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14DF8C77-8C2B-4BE9-A950-B8EE787AD0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5488" y="1143000"/>
            <a:ext cx="8815517" cy="5247485"/>
          </a:xfrm>
        </p:spPr>
        <p:txBody>
          <a:bodyPr>
            <a:normAutofit fontScale="77500" lnSpcReduction="20000"/>
          </a:bodyPr>
          <a:lstStyle/>
          <a:p>
            <a:pPr algn="just">
              <a:lnSpc>
                <a:spcPct val="100000"/>
              </a:lnSpc>
              <a:spcAft>
                <a:spcPts val="1200"/>
              </a:spcAft>
            </a:pPr>
            <a:r>
              <a:rPr lang="en-US" sz="3500" dirty="0">
                <a:solidFill>
                  <a:schemeClr val="bg1">
                    <a:lumMod val="50000"/>
                  </a:schemeClr>
                </a:solidFill>
              </a:rPr>
              <a:t>Background</a:t>
            </a:r>
          </a:p>
          <a:p>
            <a:pPr marL="514800" lvl="1" algn="just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800" dirty="0">
                <a:solidFill>
                  <a:schemeClr val="bg1">
                    <a:lumMod val="50000"/>
                  </a:schemeClr>
                </a:solidFill>
              </a:rPr>
              <a:t>DRAM Organization</a:t>
            </a:r>
          </a:p>
          <a:p>
            <a:pPr marL="514800" lvl="1" algn="just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800" dirty="0">
                <a:solidFill>
                  <a:schemeClr val="bg1">
                    <a:lumMod val="50000"/>
                  </a:schemeClr>
                </a:solidFill>
              </a:rPr>
              <a:t>Processing-using-Memory</a:t>
            </a:r>
          </a:p>
          <a:p>
            <a:pPr marL="514800" lvl="1" algn="just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800" dirty="0">
                <a:solidFill>
                  <a:schemeClr val="bg1">
                    <a:lumMod val="50000"/>
                  </a:schemeClr>
                </a:solidFill>
              </a:rPr>
              <a:t>Rocket Chip SoC Generator</a:t>
            </a:r>
          </a:p>
          <a:p>
            <a:pPr algn="just">
              <a:lnSpc>
                <a:spcPct val="100000"/>
              </a:lnSpc>
              <a:spcAft>
                <a:spcPts val="1200"/>
              </a:spcAft>
            </a:pPr>
            <a:r>
              <a:rPr lang="en-US" sz="3500" dirty="0">
                <a:solidFill>
                  <a:schemeClr val="bg1">
                    <a:lumMod val="50000"/>
                  </a:schemeClr>
                </a:solidFill>
              </a:rPr>
              <a:t>Overview of </a:t>
            </a:r>
            <a:r>
              <a:rPr lang="en-US" sz="3500" dirty="0" err="1">
                <a:solidFill>
                  <a:schemeClr val="bg1">
                    <a:lumMod val="50000"/>
                  </a:schemeClr>
                </a:solidFill>
              </a:rPr>
              <a:t>PiDRAM</a:t>
            </a:r>
            <a:endParaRPr lang="en-US" sz="3500" dirty="0">
              <a:solidFill>
                <a:schemeClr val="bg1">
                  <a:lumMod val="50000"/>
                </a:schemeClr>
              </a:solidFill>
            </a:endParaRPr>
          </a:p>
          <a:p>
            <a:pPr lvl="1" algn="just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800" dirty="0">
                <a:solidFill>
                  <a:schemeClr val="bg1">
                    <a:lumMod val="50000"/>
                  </a:schemeClr>
                </a:solidFill>
              </a:rPr>
              <a:t>Hardware &amp; Software Components</a:t>
            </a:r>
          </a:p>
          <a:p>
            <a:pPr lvl="1" algn="just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800" dirty="0">
                <a:solidFill>
                  <a:schemeClr val="bg1">
                    <a:lumMod val="50000"/>
                  </a:schemeClr>
                </a:solidFill>
              </a:rPr>
              <a:t>Prototype</a:t>
            </a:r>
          </a:p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en-US" sz="3500" dirty="0">
                <a:solidFill>
                  <a:schemeClr val="bg1">
                    <a:lumMod val="50000"/>
                  </a:schemeClr>
                </a:solidFill>
              </a:rPr>
              <a:t>Case Study #1 – </a:t>
            </a:r>
            <a:r>
              <a:rPr lang="en-US" sz="3500" dirty="0" err="1">
                <a:solidFill>
                  <a:schemeClr val="bg1">
                    <a:lumMod val="50000"/>
                  </a:schemeClr>
                </a:solidFill>
              </a:rPr>
              <a:t>RowClone</a:t>
            </a:r>
            <a:endParaRPr lang="en-US" sz="3500" dirty="0">
              <a:solidFill>
                <a:schemeClr val="bg1">
                  <a:lumMod val="50000"/>
                </a:schemeClr>
              </a:solidFill>
            </a:endParaRPr>
          </a:p>
          <a:p>
            <a:pPr lvl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800" dirty="0">
                <a:solidFill>
                  <a:schemeClr val="bg1">
                    <a:lumMod val="50000"/>
                  </a:schemeClr>
                </a:solidFill>
              </a:rPr>
              <a:t>Challenges</a:t>
            </a:r>
          </a:p>
          <a:p>
            <a:pPr lvl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800" dirty="0">
                <a:solidFill>
                  <a:schemeClr val="bg1">
                    <a:lumMod val="50000"/>
                  </a:schemeClr>
                </a:solidFill>
              </a:rPr>
              <a:t>Allocation Mechanism</a:t>
            </a:r>
          </a:p>
          <a:p>
            <a:pPr lvl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800" dirty="0">
                <a:solidFill>
                  <a:schemeClr val="bg1">
                    <a:lumMod val="50000"/>
                  </a:schemeClr>
                </a:solidFill>
              </a:rPr>
              <a:t>Memory Coherence</a:t>
            </a:r>
          </a:p>
          <a:p>
            <a:pPr lvl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800" dirty="0">
                <a:solidFill>
                  <a:schemeClr val="bg1">
                    <a:lumMod val="50000"/>
                  </a:schemeClr>
                </a:solidFill>
              </a:rPr>
              <a:t>Evaluation</a:t>
            </a:r>
          </a:p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en-US" sz="3500" b="1" dirty="0"/>
              <a:t>Installing and Using </a:t>
            </a:r>
            <a:r>
              <a:rPr lang="en-US" sz="3500" b="1" dirty="0" err="1"/>
              <a:t>PiDRAM</a:t>
            </a:r>
            <a:endParaRPr lang="en-US" sz="3500" b="1" dirty="0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A449A87F-514E-453A-ADCF-564E108C43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D2B53-EDAE-4B41-B849-8916FA40BCB6}" type="slidenum">
              <a:rPr lang="en-US" smtClean="0"/>
              <a:pPr/>
              <a:t>65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815401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219E6D6-1FF2-DB45-9954-8D3997FF44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TR" sz="5600" dirty="0"/>
              <a:t>Alloc_align and RCC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FA7F0EB1-2C8A-8242-9E4E-21A21540440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575" y="2162057"/>
            <a:ext cx="8815388" cy="3087923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D52F81B-0725-4649-A8B0-6067D2DB41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D2B53-EDAE-4B41-B849-8916FA40BCB6}" type="slidenum">
              <a:rPr lang="en-US" smtClean="0"/>
              <a:pPr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19806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24EF5E-A293-954E-9D3C-E8B657A782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TR" dirty="0">
                <a:ea typeface="Cambria" panose="02040503050406030204" pitchFamily="18" charset="0"/>
              </a:rPr>
              <a:t>Accessing a DRAM Cell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DE40A6B-8EE0-5846-933A-B21C7781D872}"/>
              </a:ext>
            </a:extLst>
          </p:cNvPr>
          <p:cNvSpPr txBox="1"/>
          <p:nvPr/>
        </p:nvSpPr>
        <p:spPr>
          <a:xfrm>
            <a:off x="5509996" y="1838980"/>
            <a:ext cx="15071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½ V</a:t>
            </a:r>
            <a:r>
              <a:rPr lang="en-US" sz="2400" b="1" baseline="-25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DD </a:t>
            </a:r>
            <a:r>
              <a:rPr lang="en-US" sz="24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+ </a:t>
            </a:r>
            <a:r>
              <a:rPr lang="el-GR" sz="24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δ</a:t>
            </a:r>
            <a:endParaRPr lang="en-US" sz="2400" b="1" dirty="0">
              <a:solidFill>
                <a:srgbClr val="C0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F87A215-6899-AC4B-A57E-EF96D32BE8F9}"/>
              </a:ext>
            </a:extLst>
          </p:cNvPr>
          <p:cNvSpPr/>
          <p:nvPr/>
        </p:nvSpPr>
        <p:spPr>
          <a:xfrm>
            <a:off x="3276600" y="2590800"/>
            <a:ext cx="457200" cy="9144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b="1" dirty="0">
              <a:solidFill>
                <a:schemeClr val="bg1">
                  <a:lumMod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C4404E7-43BF-7A42-9A0F-96DD2CB65FE6}"/>
              </a:ext>
            </a:extLst>
          </p:cNvPr>
          <p:cNvSpPr/>
          <p:nvPr/>
        </p:nvSpPr>
        <p:spPr>
          <a:xfrm>
            <a:off x="3273425" y="2895600"/>
            <a:ext cx="457200" cy="6096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b="1" dirty="0">
              <a:solidFill>
                <a:schemeClr val="bg1">
                  <a:lumMod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3F421559-536D-F443-B1B9-67EF19A9D2C9}"/>
              </a:ext>
            </a:extLst>
          </p:cNvPr>
          <p:cNvGrpSpPr/>
          <p:nvPr/>
        </p:nvGrpSpPr>
        <p:grpSpPr>
          <a:xfrm>
            <a:off x="2667000" y="2590800"/>
            <a:ext cx="1295400" cy="914400"/>
            <a:chOff x="1295400" y="2438400"/>
            <a:chExt cx="1295400" cy="914400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5CDEA411-3904-4B45-82F3-49DF328FF22C}"/>
                </a:ext>
              </a:extLst>
            </p:cNvPr>
            <p:cNvGrpSpPr/>
            <p:nvPr/>
          </p:nvGrpSpPr>
          <p:grpSpPr>
            <a:xfrm>
              <a:off x="1295400" y="2438400"/>
              <a:ext cx="1063625" cy="914400"/>
              <a:chOff x="2060575" y="2438400"/>
              <a:chExt cx="1063625" cy="914400"/>
            </a:xfrm>
          </p:grpSpPr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C20EC6AE-CFB5-CB4F-A887-BB6A22B81EC9}"/>
                  </a:ext>
                </a:extLst>
              </p:cNvPr>
              <p:cNvGrpSpPr/>
              <p:nvPr/>
            </p:nvGrpSpPr>
            <p:grpSpPr>
              <a:xfrm>
                <a:off x="2667000" y="2438400"/>
                <a:ext cx="457200" cy="914400"/>
                <a:chOff x="2667000" y="2438400"/>
                <a:chExt cx="457200" cy="914400"/>
              </a:xfrm>
            </p:grpSpPr>
            <p:cxnSp>
              <p:nvCxnSpPr>
                <p:cNvPr id="13" name="Straight Connector 12">
                  <a:extLst>
                    <a:ext uri="{FF2B5EF4-FFF2-40B4-BE49-F238E27FC236}">
                      <a16:creationId xmlns:a16="http://schemas.microsoft.com/office/drawing/2014/main" id="{D4957B02-77CA-E24D-943B-8C62DCDF7867}"/>
                    </a:ext>
                  </a:extLst>
                </p:cNvPr>
                <p:cNvCxnSpPr/>
                <p:nvPr/>
              </p:nvCxnSpPr>
              <p:spPr>
                <a:xfrm flipV="1">
                  <a:off x="3124200" y="2438400"/>
                  <a:ext cx="0" cy="914400"/>
                </a:xfrm>
                <a:prstGeom prst="line">
                  <a:avLst/>
                </a:prstGeom>
                <a:ln w="28575">
                  <a:solidFill>
                    <a:schemeClr val="accent2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Straight Connector 13">
                  <a:extLst>
                    <a:ext uri="{FF2B5EF4-FFF2-40B4-BE49-F238E27FC236}">
                      <a16:creationId xmlns:a16="http://schemas.microsoft.com/office/drawing/2014/main" id="{587F1E1B-CC93-4943-9E4C-E25A49F1F532}"/>
                    </a:ext>
                  </a:extLst>
                </p:cNvPr>
                <p:cNvCxnSpPr/>
                <p:nvPr/>
              </p:nvCxnSpPr>
              <p:spPr>
                <a:xfrm flipV="1">
                  <a:off x="2667000" y="2438400"/>
                  <a:ext cx="0" cy="914400"/>
                </a:xfrm>
                <a:prstGeom prst="line">
                  <a:avLst/>
                </a:prstGeom>
                <a:ln w="28575">
                  <a:solidFill>
                    <a:schemeClr val="accent2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Straight Connector 14">
                  <a:extLst>
                    <a:ext uri="{FF2B5EF4-FFF2-40B4-BE49-F238E27FC236}">
                      <a16:creationId xmlns:a16="http://schemas.microsoft.com/office/drawing/2014/main" id="{2D71A98F-5414-1541-BDE3-101270D6F0FB}"/>
                    </a:ext>
                  </a:extLst>
                </p:cNvPr>
                <p:cNvCxnSpPr/>
                <p:nvPr/>
              </p:nvCxnSpPr>
              <p:spPr>
                <a:xfrm>
                  <a:off x="2667000" y="3352800"/>
                  <a:ext cx="457200" cy="0"/>
                </a:xfrm>
                <a:prstGeom prst="line">
                  <a:avLst/>
                </a:prstGeom>
                <a:ln w="28575">
                  <a:solidFill>
                    <a:schemeClr val="accent2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2" name="Elbow Connector 11">
                <a:extLst>
                  <a:ext uri="{FF2B5EF4-FFF2-40B4-BE49-F238E27FC236}">
                    <a16:creationId xmlns:a16="http://schemas.microsoft.com/office/drawing/2014/main" id="{4D1CA3B3-A344-C741-9C09-C5AB93EA8E78}"/>
                  </a:ext>
                </a:extLst>
              </p:cNvPr>
              <p:cNvCxnSpPr/>
              <p:nvPr/>
            </p:nvCxnSpPr>
            <p:spPr>
              <a:xfrm rot="10800000" flipV="1">
                <a:off x="2060575" y="2895600"/>
                <a:ext cx="606425" cy="457200"/>
              </a:xfrm>
              <a:prstGeom prst="bentConnector2">
                <a:avLst/>
              </a:prstGeom>
              <a:ln w="28575">
                <a:solidFill>
                  <a:schemeClr val="accent2"/>
                </a:solidFill>
                <a:headEnd type="none" w="med" len="med"/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C1E8FA0-0D94-EE40-A1D3-7CD6C5E43FEB}"/>
                </a:ext>
              </a:extLst>
            </p:cNvPr>
            <p:cNvCxnSpPr/>
            <p:nvPr/>
          </p:nvCxnSpPr>
          <p:spPr>
            <a:xfrm flipH="1">
              <a:off x="2362203" y="2895600"/>
              <a:ext cx="228597" cy="0"/>
            </a:xfrm>
            <a:prstGeom prst="line">
              <a:avLst/>
            </a:prstGeom>
            <a:ln w="28575">
              <a:solidFill>
                <a:schemeClr val="accent2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60FC48A5-92F6-8147-9556-31C5025EABC2}"/>
              </a:ext>
            </a:extLst>
          </p:cNvPr>
          <p:cNvGrpSpPr/>
          <p:nvPr/>
        </p:nvGrpSpPr>
        <p:grpSpPr>
          <a:xfrm>
            <a:off x="4305300" y="2514600"/>
            <a:ext cx="914400" cy="533400"/>
            <a:chOff x="2933700" y="2362200"/>
            <a:chExt cx="914400" cy="533400"/>
          </a:xfrm>
        </p:grpSpPr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46D27EC6-0E3F-9D41-8FC5-C6DC5E19A1F7}"/>
                </a:ext>
              </a:extLst>
            </p:cNvPr>
            <p:cNvCxnSpPr/>
            <p:nvPr/>
          </p:nvCxnSpPr>
          <p:spPr>
            <a:xfrm flipV="1">
              <a:off x="3124200" y="2438400"/>
              <a:ext cx="0" cy="457200"/>
            </a:xfrm>
            <a:prstGeom prst="line">
              <a:avLst/>
            </a:prstGeom>
            <a:ln w="28575">
              <a:solidFill>
                <a:schemeClr val="accent2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EBD595DD-1969-484D-BDDB-9536B119558F}"/>
                </a:ext>
              </a:extLst>
            </p:cNvPr>
            <p:cNvCxnSpPr/>
            <p:nvPr/>
          </p:nvCxnSpPr>
          <p:spPr>
            <a:xfrm flipV="1">
              <a:off x="3657600" y="2438400"/>
              <a:ext cx="0" cy="457200"/>
            </a:xfrm>
            <a:prstGeom prst="line">
              <a:avLst/>
            </a:prstGeom>
            <a:ln w="28575">
              <a:solidFill>
                <a:schemeClr val="accent2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D1681188-0BCB-D64E-84D3-CA93854147CB}"/>
                </a:ext>
              </a:extLst>
            </p:cNvPr>
            <p:cNvCxnSpPr/>
            <p:nvPr/>
          </p:nvCxnSpPr>
          <p:spPr>
            <a:xfrm flipH="1">
              <a:off x="3124200" y="2438400"/>
              <a:ext cx="533400" cy="0"/>
            </a:xfrm>
            <a:prstGeom prst="line">
              <a:avLst/>
            </a:prstGeom>
            <a:ln w="28575">
              <a:solidFill>
                <a:schemeClr val="accent2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523BFACF-150C-7F45-B5FD-14789DE4AD81}"/>
                </a:ext>
              </a:extLst>
            </p:cNvPr>
            <p:cNvCxnSpPr/>
            <p:nvPr/>
          </p:nvCxnSpPr>
          <p:spPr>
            <a:xfrm flipH="1">
              <a:off x="3124200" y="2362200"/>
              <a:ext cx="533400" cy="0"/>
            </a:xfrm>
            <a:prstGeom prst="line">
              <a:avLst/>
            </a:prstGeom>
            <a:ln w="28575">
              <a:solidFill>
                <a:schemeClr val="accent2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77A0093A-9D65-E64D-8E2D-F81DB9009DDC}"/>
                </a:ext>
              </a:extLst>
            </p:cNvPr>
            <p:cNvCxnSpPr/>
            <p:nvPr/>
          </p:nvCxnSpPr>
          <p:spPr>
            <a:xfrm>
              <a:off x="3657600" y="2895600"/>
              <a:ext cx="190500" cy="0"/>
            </a:xfrm>
            <a:prstGeom prst="line">
              <a:avLst/>
            </a:prstGeom>
            <a:ln w="28575">
              <a:solidFill>
                <a:schemeClr val="accent2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D4D196F3-6E48-2F42-9C61-F03E5B659F3E}"/>
                </a:ext>
              </a:extLst>
            </p:cNvPr>
            <p:cNvCxnSpPr/>
            <p:nvPr/>
          </p:nvCxnSpPr>
          <p:spPr>
            <a:xfrm>
              <a:off x="2933700" y="2895600"/>
              <a:ext cx="190500" cy="0"/>
            </a:xfrm>
            <a:prstGeom prst="line">
              <a:avLst/>
            </a:prstGeom>
            <a:ln w="28575">
              <a:solidFill>
                <a:schemeClr val="accent2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9AA2482-E648-2E46-933D-349CE2B2EDA5}"/>
              </a:ext>
            </a:extLst>
          </p:cNvPr>
          <p:cNvCxnSpPr/>
          <p:nvPr/>
        </p:nvCxnSpPr>
        <p:spPr>
          <a:xfrm>
            <a:off x="3962400" y="3048000"/>
            <a:ext cx="342900" cy="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147213FF-166C-EA4C-9012-45EB7D53001C}"/>
              </a:ext>
            </a:extLst>
          </p:cNvPr>
          <p:cNvCxnSpPr>
            <a:cxnSpLocks/>
            <a:stCxn id="56" idx="0"/>
          </p:cNvCxnSpPr>
          <p:nvPr/>
        </p:nvCxnSpPr>
        <p:spPr>
          <a:xfrm flipV="1">
            <a:off x="5829300" y="2362200"/>
            <a:ext cx="0" cy="2057400"/>
          </a:xfrm>
          <a:prstGeom prst="line">
            <a:avLst/>
          </a:prstGeom>
          <a:ln w="25400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09A2589F-32EE-E841-9896-B2085156F3CA}"/>
              </a:ext>
            </a:extLst>
          </p:cNvPr>
          <p:cNvCxnSpPr/>
          <p:nvPr/>
        </p:nvCxnSpPr>
        <p:spPr>
          <a:xfrm>
            <a:off x="5219700" y="3048000"/>
            <a:ext cx="609600" cy="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0689F671-4F49-1145-BFD1-4CB14AC66D8E}"/>
              </a:ext>
            </a:extLst>
          </p:cNvPr>
          <p:cNvCxnSpPr/>
          <p:nvPr/>
        </p:nvCxnSpPr>
        <p:spPr>
          <a:xfrm>
            <a:off x="2362200" y="1905000"/>
            <a:ext cx="2971800" cy="0"/>
          </a:xfrm>
          <a:prstGeom prst="line">
            <a:avLst/>
          </a:prstGeom>
          <a:ln w="25400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05935DDE-E6E8-0143-94E6-8A92A490C1DF}"/>
              </a:ext>
            </a:extLst>
          </p:cNvPr>
          <p:cNvCxnSpPr/>
          <p:nvPr/>
        </p:nvCxnSpPr>
        <p:spPr>
          <a:xfrm>
            <a:off x="4762500" y="1905000"/>
            <a:ext cx="0" cy="60960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F52F813-E3D2-A848-BEA0-723460C8E41B}"/>
              </a:ext>
            </a:extLst>
          </p:cNvPr>
          <p:cNvCxnSpPr>
            <a:cxnSpLocks/>
            <a:stCxn id="56" idx="1"/>
          </p:cNvCxnSpPr>
          <p:nvPr/>
        </p:nvCxnSpPr>
        <p:spPr>
          <a:xfrm flipH="1">
            <a:off x="2362201" y="4991100"/>
            <a:ext cx="2805568" cy="0"/>
          </a:xfrm>
          <a:prstGeom prst="line">
            <a:avLst/>
          </a:prstGeom>
          <a:ln w="25400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287C4D2B-B1AF-F349-B439-BD1E89E2F05B}"/>
              </a:ext>
            </a:extLst>
          </p:cNvPr>
          <p:cNvSpPr txBox="1"/>
          <p:nvPr/>
        </p:nvSpPr>
        <p:spPr>
          <a:xfrm>
            <a:off x="3925589" y="4963180"/>
            <a:ext cx="12698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i="1" dirty="0">
                <a:solidFill>
                  <a:schemeClr val="bg1">
                    <a:lumMod val="6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enable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3E144D5-9418-A44F-90D3-FD3C422E48D7}"/>
              </a:ext>
            </a:extLst>
          </p:cNvPr>
          <p:cNvSpPr txBox="1"/>
          <p:nvPr/>
        </p:nvSpPr>
        <p:spPr>
          <a:xfrm>
            <a:off x="5795749" y="2387025"/>
            <a:ext cx="12330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i="1" dirty="0" err="1">
                <a:solidFill>
                  <a:schemeClr val="bg1">
                    <a:lumMod val="6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bitline</a:t>
            </a:r>
            <a:endParaRPr lang="en-US" sz="2800" b="1" i="1" dirty="0">
              <a:solidFill>
                <a:schemeClr val="bg1">
                  <a:lumMod val="65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D1C44FB-49F9-FB43-9893-7A0B426927C6}"/>
              </a:ext>
            </a:extLst>
          </p:cNvPr>
          <p:cNvSpPr txBox="1"/>
          <p:nvPr/>
        </p:nvSpPr>
        <p:spPr>
          <a:xfrm>
            <a:off x="2214417" y="1381780"/>
            <a:ext cx="16305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i="1" dirty="0" err="1">
                <a:solidFill>
                  <a:schemeClr val="bg1">
                    <a:lumMod val="6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wordline</a:t>
            </a:r>
            <a:endParaRPr lang="en-US" sz="2800" b="1" i="1" dirty="0">
              <a:solidFill>
                <a:schemeClr val="bg1">
                  <a:lumMod val="65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50C3E43-C038-7340-99F7-FB91749CC1AE}"/>
              </a:ext>
            </a:extLst>
          </p:cNvPr>
          <p:cNvSpPr txBox="1"/>
          <p:nvPr/>
        </p:nvSpPr>
        <p:spPr>
          <a:xfrm>
            <a:off x="1609131" y="2438400"/>
            <a:ext cx="17203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i="1" dirty="0">
                <a:solidFill>
                  <a:schemeClr val="bg1">
                    <a:lumMod val="6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capacitor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0743F82-6C73-A444-A67F-03216B1D6107}"/>
              </a:ext>
            </a:extLst>
          </p:cNvPr>
          <p:cNvSpPr txBox="1"/>
          <p:nvPr/>
        </p:nvSpPr>
        <p:spPr>
          <a:xfrm>
            <a:off x="3879852" y="3094470"/>
            <a:ext cx="1800150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2800" b="1" i="1" dirty="0">
                <a:solidFill>
                  <a:schemeClr val="bg1">
                    <a:lumMod val="6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access transistor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494C25C-C5DC-2346-BD74-08D0F24EADCE}"/>
              </a:ext>
            </a:extLst>
          </p:cNvPr>
          <p:cNvSpPr txBox="1"/>
          <p:nvPr/>
        </p:nvSpPr>
        <p:spPr>
          <a:xfrm>
            <a:off x="5522476" y="1838980"/>
            <a:ext cx="10358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½ V</a:t>
            </a:r>
            <a:r>
              <a:rPr lang="en-US" sz="2400" b="1" baseline="-25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DD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C834DB7-DFDD-6A40-AEF5-1FBAA44BCCAA}"/>
              </a:ext>
            </a:extLst>
          </p:cNvPr>
          <p:cNvSpPr txBox="1"/>
          <p:nvPr/>
        </p:nvSpPr>
        <p:spPr>
          <a:xfrm>
            <a:off x="5518517" y="1838980"/>
            <a:ext cx="6687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</a:t>
            </a:r>
            <a:r>
              <a:rPr lang="en-US" sz="2400" b="1" baseline="-25000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DD</a:t>
            </a: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603D7756-2BFA-8743-8FBA-C436A134C396}"/>
              </a:ext>
            </a:extLst>
          </p:cNvPr>
          <p:cNvCxnSpPr/>
          <p:nvPr/>
        </p:nvCxnSpPr>
        <p:spPr>
          <a:xfrm>
            <a:off x="2362200" y="1905000"/>
            <a:ext cx="2971800" cy="0"/>
          </a:xfrm>
          <a:prstGeom prst="line">
            <a:avLst/>
          </a:prstGeom>
          <a:ln w="57150">
            <a:solidFill>
              <a:srgbClr val="C0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834D6003-2CBD-224C-A067-6BC081E1470B}"/>
              </a:ext>
            </a:extLst>
          </p:cNvPr>
          <p:cNvCxnSpPr/>
          <p:nvPr/>
        </p:nvCxnSpPr>
        <p:spPr>
          <a:xfrm>
            <a:off x="3962400" y="3048000"/>
            <a:ext cx="342900" cy="0"/>
          </a:xfrm>
          <a:prstGeom prst="line">
            <a:avLst/>
          </a:prstGeom>
          <a:ln w="57150">
            <a:solidFill>
              <a:srgbClr val="C0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0D55031B-4740-8649-BC44-784BFCDCC38D}"/>
              </a:ext>
            </a:extLst>
          </p:cNvPr>
          <p:cNvCxnSpPr/>
          <p:nvPr/>
        </p:nvCxnSpPr>
        <p:spPr>
          <a:xfrm>
            <a:off x="5219700" y="3048000"/>
            <a:ext cx="609600" cy="0"/>
          </a:xfrm>
          <a:prstGeom prst="line">
            <a:avLst/>
          </a:prstGeom>
          <a:ln w="57150">
            <a:solidFill>
              <a:srgbClr val="C0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67747A59-EE6D-4344-ACDD-C6280F6694E2}"/>
              </a:ext>
            </a:extLst>
          </p:cNvPr>
          <p:cNvCxnSpPr/>
          <p:nvPr/>
        </p:nvCxnSpPr>
        <p:spPr>
          <a:xfrm flipH="1">
            <a:off x="2362200" y="4991100"/>
            <a:ext cx="2895600" cy="0"/>
          </a:xfrm>
          <a:prstGeom prst="line">
            <a:avLst/>
          </a:prstGeom>
          <a:ln w="57150">
            <a:solidFill>
              <a:srgbClr val="C0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DA740D3D-C02A-5D48-8BB5-87F483975006}"/>
              </a:ext>
            </a:extLst>
          </p:cNvPr>
          <p:cNvSpPr txBox="1"/>
          <p:nvPr/>
        </p:nvSpPr>
        <p:spPr>
          <a:xfrm>
            <a:off x="662475" y="1394936"/>
            <a:ext cx="1539516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sz="24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enable </a:t>
            </a:r>
            <a:r>
              <a:rPr lang="en-US" sz="2400" b="1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wordline</a:t>
            </a:r>
            <a:endParaRPr lang="en-US" sz="2400" b="1" dirty="0">
              <a:solidFill>
                <a:srgbClr val="C0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28302F32-18CA-FD4C-8F10-28B10380BFF3}"/>
              </a:ext>
            </a:extLst>
          </p:cNvPr>
          <p:cNvSpPr txBox="1"/>
          <p:nvPr/>
        </p:nvSpPr>
        <p:spPr>
          <a:xfrm>
            <a:off x="1609131" y="5075670"/>
            <a:ext cx="1690119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sz="24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enable sense amp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B7842297-16BD-5247-B0BC-1DCD9B6406A0}"/>
              </a:ext>
            </a:extLst>
          </p:cNvPr>
          <p:cNvSpPr txBox="1"/>
          <p:nvPr/>
        </p:nvSpPr>
        <p:spPr>
          <a:xfrm>
            <a:off x="7157910" y="3246870"/>
            <a:ext cx="1986090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24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connects cell to </a:t>
            </a:r>
            <a:r>
              <a:rPr lang="en-US" sz="2400" b="1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bitline</a:t>
            </a:r>
            <a:endParaRPr lang="en-US" sz="2400" b="1" dirty="0">
              <a:solidFill>
                <a:srgbClr val="C0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cxnSp>
        <p:nvCxnSpPr>
          <p:cNvPr id="48" name="Curved Connector 47">
            <a:extLst>
              <a:ext uri="{FF2B5EF4-FFF2-40B4-BE49-F238E27FC236}">
                <a16:creationId xmlns:a16="http://schemas.microsoft.com/office/drawing/2014/main" id="{FD2F103A-D250-4444-A4C1-B29E921A8916}"/>
              </a:ext>
            </a:extLst>
          </p:cNvPr>
          <p:cNvCxnSpPr>
            <a:cxnSpLocks/>
            <a:stCxn id="47" idx="1"/>
          </p:cNvCxnSpPr>
          <p:nvPr/>
        </p:nvCxnSpPr>
        <p:spPr>
          <a:xfrm rot="10800000">
            <a:off x="5514208" y="3086111"/>
            <a:ext cx="1643703" cy="539325"/>
          </a:xfrm>
          <a:prstGeom prst="curvedConnector3">
            <a:avLst>
              <a:gd name="adj1" fmla="val 50000"/>
            </a:avLst>
          </a:prstGeom>
          <a:ln w="19050">
            <a:solidFill>
              <a:srgbClr val="C00000"/>
            </a:solidFill>
            <a:prstDash val="dash"/>
            <a:headEnd type="none" w="med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30075AC6-0695-E045-A795-81054735C858}"/>
              </a:ext>
            </a:extLst>
          </p:cNvPr>
          <p:cNvSpPr txBox="1"/>
          <p:nvPr/>
        </p:nvSpPr>
        <p:spPr>
          <a:xfrm>
            <a:off x="-101601" y="3810000"/>
            <a:ext cx="2558983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sz="24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cell loses charge to </a:t>
            </a:r>
            <a:r>
              <a:rPr lang="en-US" sz="2400" b="1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bitline</a:t>
            </a:r>
            <a:endParaRPr lang="en-US" sz="2400" b="1" dirty="0">
              <a:solidFill>
                <a:srgbClr val="C0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cxnSp>
        <p:nvCxnSpPr>
          <p:cNvPr id="51" name="Curved Connector 50">
            <a:extLst>
              <a:ext uri="{FF2B5EF4-FFF2-40B4-BE49-F238E27FC236}">
                <a16:creationId xmlns:a16="http://schemas.microsoft.com/office/drawing/2014/main" id="{1E39817E-88D5-1E4B-A9D4-1730049A9CA5}"/>
              </a:ext>
            </a:extLst>
          </p:cNvPr>
          <p:cNvCxnSpPr>
            <a:stCxn id="50" idx="3"/>
          </p:cNvCxnSpPr>
          <p:nvPr/>
        </p:nvCxnSpPr>
        <p:spPr>
          <a:xfrm flipV="1">
            <a:off x="2457382" y="3094471"/>
            <a:ext cx="1270066" cy="1260294"/>
          </a:xfrm>
          <a:prstGeom prst="curvedConnector2">
            <a:avLst/>
          </a:prstGeom>
          <a:ln w="19050">
            <a:solidFill>
              <a:srgbClr val="C00000"/>
            </a:solidFill>
            <a:prstDash val="dash"/>
            <a:headEnd type="none" w="med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9386FCF0-0C62-7E40-B38F-971751FD4098}"/>
              </a:ext>
            </a:extLst>
          </p:cNvPr>
          <p:cNvCxnSpPr/>
          <p:nvPr/>
        </p:nvCxnSpPr>
        <p:spPr>
          <a:xfrm flipV="1">
            <a:off x="5943600" y="3048000"/>
            <a:ext cx="0" cy="1371600"/>
          </a:xfrm>
          <a:prstGeom prst="straightConnector1">
            <a:avLst/>
          </a:prstGeom>
          <a:ln w="19050">
            <a:solidFill>
              <a:srgbClr val="C00000"/>
            </a:solidFill>
            <a:prstDash val="dash"/>
            <a:headEnd type="none" w="med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Group 52">
            <a:extLst>
              <a:ext uri="{FF2B5EF4-FFF2-40B4-BE49-F238E27FC236}">
                <a16:creationId xmlns:a16="http://schemas.microsoft.com/office/drawing/2014/main" id="{D308E5C8-64B8-A947-8988-C2AE57A6DD71}"/>
              </a:ext>
            </a:extLst>
          </p:cNvPr>
          <p:cNvGrpSpPr/>
          <p:nvPr/>
        </p:nvGrpSpPr>
        <p:grpSpPr>
          <a:xfrm>
            <a:off x="152400" y="3086102"/>
            <a:ext cx="3352800" cy="1472656"/>
            <a:chOff x="152400" y="3094474"/>
            <a:chExt cx="3352800" cy="1472656"/>
          </a:xfrm>
        </p:grpSpPr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EB97083B-B829-0E4E-AF45-A7EC14D1BE2A}"/>
                </a:ext>
              </a:extLst>
            </p:cNvPr>
            <p:cNvSpPr txBox="1"/>
            <p:nvPr/>
          </p:nvSpPr>
          <p:spPr>
            <a:xfrm>
              <a:off x="152400" y="3810000"/>
              <a:ext cx="2240702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90000"/>
                </a:lnSpc>
              </a:pPr>
              <a:r>
                <a:rPr lang="en-US" sz="2400" b="1" dirty="0">
                  <a:solidFill>
                    <a:srgbClr val="C0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cell charge restored</a:t>
              </a:r>
            </a:p>
          </p:txBody>
        </p:sp>
        <p:cxnSp>
          <p:nvCxnSpPr>
            <p:cNvPr id="55" name="Curved Connector 54">
              <a:extLst>
                <a:ext uri="{FF2B5EF4-FFF2-40B4-BE49-F238E27FC236}">
                  <a16:creationId xmlns:a16="http://schemas.microsoft.com/office/drawing/2014/main" id="{BC3762C6-68D0-8549-B8A8-D87EB4E5064D}"/>
                </a:ext>
              </a:extLst>
            </p:cNvPr>
            <p:cNvCxnSpPr>
              <a:stCxn id="54" idx="3"/>
            </p:cNvCxnSpPr>
            <p:nvPr/>
          </p:nvCxnSpPr>
          <p:spPr>
            <a:xfrm flipV="1">
              <a:off x="2393102" y="3094474"/>
              <a:ext cx="1112098" cy="1094091"/>
            </a:xfrm>
            <a:prstGeom prst="curvedConnector3">
              <a:avLst>
                <a:gd name="adj1" fmla="val 50000"/>
              </a:avLst>
            </a:prstGeom>
            <a:ln w="19050">
              <a:solidFill>
                <a:srgbClr val="C00000"/>
              </a:solidFill>
              <a:prstDash val="dash"/>
              <a:headEnd type="none" w="med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6" name="Rounded Rectangle 55">
            <a:extLst>
              <a:ext uri="{FF2B5EF4-FFF2-40B4-BE49-F238E27FC236}">
                <a16:creationId xmlns:a16="http://schemas.microsoft.com/office/drawing/2014/main" id="{E51B8320-A196-4B4D-ACB9-36C13C678D87}"/>
              </a:ext>
            </a:extLst>
          </p:cNvPr>
          <p:cNvSpPr/>
          <p:nvPr/>
        </p:nvSpPr>
        <p:spPr>
          <a:xfrm>
            <a:off x="5167769" y="4419600"/>
            <a:ext cx="1323062" cy="1143000"/>
          </a:xfrm>
          <a:prstGeom prst="roundRect">
            <a:avLst/>
          </a:prstGeom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Sense Amp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752FAC85-6C4D-3446-9215-F983D82BDAFE}"/>
              </a:ext>
            </a:extLst>
          </p:cNvPr>
          <p:cNvSpPr txBox="1"/>
          <p:nvPr/>
        </p:nvSpPr>
        <p:spPr>
          <a:xfrm>
            <a:off x="6961464" y="822835"/>
            <a:ext cx="2353836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24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deviation in </a:t>
            </a:r>
            <a:r>
              <a:rPr lang="en-US" sz="2400" b="1" dirty="0" err="1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bitline</a:t>
            </a:r>
            <a:r>
              <a:rPr lang="en-US" sz="24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voltage</a:t>
            </a:r>
          </a:p>
        </p:txBody>
      </p:sp>
      <p:cxnSp>
        <p:nvCxnSpPr>
          <p:cNvPr id="59" name="Curved Connector 58">
            <a:extLst>
              <a:ext uri="{FF2B5EF4-FFF2-40B4-BE49-F238E27FC236}">
                <a16:creationId xmlns:a16="http://schemas.microsoft.com/office/drawing/2014/main" id="{E03993DF-E3CD-134D-BFEE-49D3B3C098C6}"/>
              </a:ext>
            </a:extLst>
          </p:cNvPr>
          <p:cNvCxnSpPr>
            <a:stCxn id="58" idx="1"/>
            <a:endCxn id="5" idx="0"/>
          </p:cNvCxnSpPr>
          <p:nvPr/>
        </p:nvCxnSpPr>
        <p:spPr>
          <a:xfrm rot="10800000" flipV="1">
            <a:off x="6263568" y="1367600"/>
            <a:ext cx="697896" cy="471380"/>
          </a:xfrm>
          <a:prstGeom prst="curvedConnector2">
            <a:avLst/>
          </a:prstGeom>
          <a:ln w="19050">
            <a:solidFill>
              <a:srgbClr val="C00000"/>
            </a:solidFill>
            <a:prstDash val="dash"/>
            <a:headEnd type="none" w="med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44DDB28E-25FF-EA47-AA8D-023EB73F87A5}"/>
              </a:ext>
            </a:extLst>
          </p:cNvPr>
          <p:cNvCxnSpPr/>
          <p:nvPr/>
        </p:nvCxnSpPr>
        <p:spPr>
          <a:xfrm rot="5400000">
            <a:off x="5436885" y="5955015"/>
            <a:ext cx="784830" cy="0"/>
          </a:xfrm>
          <a:prstGeom prst="line">
            <a:avLst/>
          </a:prstGeom>
          <a:ln w="25400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>
            <a:extLst>
              <a:ext uri="{FF2B5EF4-FFF2-40B4-BE49-F238E27FC236}">
                <a16:creationId xmlns:a16="http://schemas.microsoft.com/office/drawing/2014/main" id="{721E1535-E82B-2047-9E6F-F3F86CF9C288}"/>
              </a:ext>
            </a:extLst>
          </p:cNvPr>
          <p:cNvSpPr txBox="1"/>
          <p:nvPr/>
        </p:nvSpPr>
        <p:spPr>
          <a:xfrm>
            <a:off x="5293876" y="6258580"/>
            <a:ext cx="10358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½ V</a:t>
            </a:r>
            <a:r>
              <a:rPr lang="en-US" sz="2400" b="1" baseline="-25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DD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304C0CFC-15B4-874F-BC04-0F14656F6494}"/>
              </a:ext>
            </a:extLst>
          </p:cNvPr>
          <p:cNvSpPr txBox="1"/>
          <p:nvPr/>
        </p:nvSpPr>
        <p:spPr>
          <a:xfrm>
            <a:off x="5623572" y="6258580"/>
            <a:ext cx="3674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0</a:t>
            </a:r>
            <a:endParaRPr lang="en-US" sz="2400" b="1" baseline="-25000" dirty="0">
              <a:solidFill>
                <a:srgbClr val="C0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pSp>
        <p:nvGrpSpPr>
          <p:cNvPr id="63" name="Group 62">
            <a:extLst>
              <a:ext uri="{FF2B5EF4-FFF2-40B4-BE49-F238E27FC236}">
                <a16:creationId xmlns:a16="http://schemas.microsoft.com/office/drawing/2014/main" id="{427B1E61-6CE5-A144-91F0-4AEEBE584110}"/>
              </a:ext>
            </a:extLst>
          </p:cNvPr>
          <p:cNvGrpSpPr/>
          <p:nvPr/>
        </p:nvGrpSpPr>
        <p:grpSpPr>
          <a:xfrm>
            <a:off x="5842996" y="5791200"/>
            <a:ext cx="1233031" cy="523220"/>
            <a:chOff x="5842996" y="5892225"/>
            <a:chExt cx="1233031" cy="523220"/>
          </a:xfrm>
        </p:grpSpPr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C844A88C-84BB-A04E-A925-1F3FB298FACD}"/>
                </a:ext>
              </a:extLst>
            </p:cNvPr>
            <p:cNvSpPr txBox="1"/>
            <p:nvPr/>
          </p:nvSpPr>
          <p:spPr>
            <a:xfrm>
              <a:off x="5842996" y="5892225"/>
              <a:ext cx="123303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800" b="1" i="1" dirty="0" err="1">
                  <a:solidFill>
                    <a:schemeClr val="bg1">
                      <a:lumMod val="75000"/>
                    </a:schemeClr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bitline</a:t>
              </a:r>
              <a:endParaRPr lang="en-US" sz="2800" b="1" i="1" dirty="0">
                <a:solidFill>
                  <a:schemeClr val="bg1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8F59D087-92C8-AC48-A7F1-38FA5917A71F}"/>
                </a:ext>
              </a:extLst>
            </p:cNvPr>
            <p:cNvCxnSpPr/>
            <p:nvPr/>
          </p:nvCxnSpPr>
          <p:spPr>
            <a:xfrm>
              <a:off x="6019800" y="5955015"/>
              <a:ext cx="935241" cy="0"/>
            </a:xfrm>
            <a:prstGeom prst="line">
              <a:avLst/>
            </a:prstGeom>
            <a:ln w="25400">
              <a:solidFill>
                <a:schemeClr val="bg1">
                  <a:lumMod val="65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6" name="TextBox 65">
            <a:extLst>
              <a:ext uri="{FF2B5EF4-FFF2-40B4-BE49-F238E27FC236}">
                <a16:creationId xmlns:a16="http://schemas.microsoft.com/office/drawing/2014/main" id="{640F4B97-EF50-514F-AF98-DC30F373B3C3}"/>
              </a:ext>
            </a:extLst>
          </p:cNvPr>
          <p:cNvSpPr txBox="1"/>
          <p:nvPr/>
        </p:nvSpPr>
        <p:spPr>
          <a:xfrm>
            <a:off x="3029704" y="6477000"/>
            <a:ext cx="25103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7030A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[Seshadri+ MICRO’17]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9E2D02AA-7436-454D-AF98-D6F8ABCECF55}"/>
              </a:ext>
            </a:extLst>
          </p:cNvPr>
          <p:cNvSpPr/>
          <p:nvPr/>
        </p:nvSpPr>
        <p:spPr>
          <a:xfrm>
            <a:off x="366533" y="1539240"/>
            <a:ext cx="365760" cy="36576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1</a:t>
            </a:r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8A72A527-44BA-4575-8451-B2DADFFFC3E4}"/>
              </a:ext>
            </a:extLst>
          </p:cNvPr>
          <p:cNvSpPr/>
          <p:nvPr/>
        </p:nvSpPr>
        <p:spPr>
          <a:xfrm>
            <a:off x="7839728" y="2961620"/>
            <a:ext cx="365760" cy="36576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2</a:t>
            </a:r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90709344-C0B9-4E54-9B10-A633F4FBCCF3}"/>
              </a:ext>
            </a:extLst>
          </p:cNvPr>
          <p:cNvSpPr/>
          <p:nvPr/>
        </p:nvSpPr>
        <p:spPr>
          <a:xfrm>
            <a:off x="1082462" y="3505200"/>
            <a:ext cx="365760" cy="36576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3</a:t>
            </a:r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E5495410-CFD7-45AF-8B1A-CA157CC51946}"/>
              </a:ext>
            </a:extLst>
          </p:cNvPr>
          <p:cNvSpPr/>
          <p:nvPr/>
        </p:nvSpPr>
        <p:spPr>
          <a:xfrm>
            <a:off x="6586861" y="794816"/>
            <a:ext cx="365760" cy="36576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4</a:t>
            </a:r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CF7305B0-2C21-4E3B-A5B3-E375133631B7}"/>
              </a:ext>
            </a:extLst>
          </p:cNvPr>
          <p:cNvSpPr/>
          <p:nvPr/>
        </p:nvSpPr>
        <p:spPr>
          <a:xfrm>
            <a:off x="1425210" y="5154762"/>
            <a:ext cx="365760" cy="36576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5</a:t>
            </a:r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BBDA32F5-35E5-4D76-8107-0A5F68603C51}"/>
              </a:ext>
            </a:extLst>
          </p:cNvPr>
          <p:cNvSpPr/>
          <p:nvPr/>
        </p:nvSpPr>
        <p:spPr>
          <a:xfrm>
            <a:off x="366533" y="3962400"/>
            <a:ext cx="365760" cy="36576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Cambria" panose="02040503050406030204" pitchFamily="18" charset="0"/>
                <a:ea typeface="Cambria" panose="02040503050406030204" pitchFamily="18" charset="0"/>
              </a:rPr>
              <a:t>6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172A45-4431-7549-A93E-537470AC08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D2B53-EDAE-4B41-B849-8916FA40BCB6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4817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9" dur="2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32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3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8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39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2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7" dur="2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58" dur="2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" dur="2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9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0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1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72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3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3" dur="2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84" dur="2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5" dur="2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2" dur="2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93" dur="2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4" dur="2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6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3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9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110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5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9" dur="2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5A5A5"/>
                                      </p:to>
                                    </p:animClr>
                                    <p:set>
                                      <p:cBhvr>
                                        <p:cTn id="160" dur="2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1" dur="2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3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 animBg="1"/>
      <p:bldP spid="6" grpId="1" animBg="1"/>
      <p:bldP spid="35" grpId="0"/>
      <p:bldP spid="39" grpId="0"/>
      <p:bldP spid="44" grpId="0"/>
      <p:bldP spid="44" grpId="1"/>
      <p:bldP spid="44" grpId="2"/>
      <p:bldP spid="45" grpId="0"/>
      <p:bldP spid="45" grpId="1"/>
      <p:bldP spid="45" grpId="2"/>
      <p:bldP spid="47" grpId="0"/>
      <p:bldP spid="47" grpId="1"/>
      <p:bldP spid="47" grpId="2"/>
      <p:bldP spid="50" grpId="0"/>
      <p:bldP spid="50" grpId="1"/>
      <p:bldP spid="50" grpId="2"/>
      <p:bldP spid="58" grpId="0"/>
      <p:bldP spid="58" grpId="1"/>
      <p:bldP spid="58" grpId="2"/>
      <p:bldP spid="61" grpId="0"/>
      <p:bldP spid="62" grpId="0"/>
      <p:bldP spid="3" grpId="0" animBg="1"/>
      <p:bldP spid="3" grpId="1" animBg="1"/>
      <p:bldP spid="70" grpId="0" animBg="1"/>
      <p:bldP spid="70" grpId="1" animBg="1"/>
      <p:bldP spid="71" grpId="0" animBg="1"/>
      <p:bldP spid="71" grpId="1" animBg="1"/>
      <p:bldP spid="72" grpId="0" animBg="1"/>
      <p:bldP spid="72" grpId="1" animBg="1"/>
      <p:bldP spid="73" grpId="0" animBg="1"/>
      <p:bldP spid="73" grpId="1" animBg="1"/>
      <p:bldP spid="6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Title 1">
            <a:extLst>
              <a:ext uri="{FF2B5EF4-FFF2-40B4-BE49-F238E27FC236}">
                <a16:creationId xmlns:a16="http://schemas.microsoft.com/office/drawing/2014/main" id="{26DE7059-858B-BF4C-97BF-72EB7A179E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>
                <a:ea typeface="Cambria" panose="02040503050406030204" pitchFamily="18" charset="0"/>
              </a:rPr>
              <a:t>DRAM Operation</a:t>
            </a:r>
            <a:endParaRPr lang="en-TR" dirty="0">
              <a:ea typeface="Cambria" panose="02040503050406030204" pitchFamily="18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D7CF83C-76D4-724E-8209-26E3F3BB9A2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0" y="0"/>
            <a:ext cx="0" cy="0"/>
          </a:xfrm>
        </p:spPr>
        <p:txBody>
          <a:bodyPr/>
          <a:lstStyle/>
          <a:p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9B70E0E7-6C84-FB4C-9330-221680F849FD}"/>
              </a:ext>
            </a:extLst>
          </p:cNvPr>
          <p:cNvCxnSpPr>
            <a:cxnSpLocks/>
          </p:cNvCxnSpPr>
          <p:nvPr/>
        </p:nvCxnSpPr>
        <p:spPr>
          <a:xfrm>
            <a:off x="1849829" y="1593610"/>
            <a:ext cx="6164127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2A1D7BC7-79FD-0243-B37D-DDCB833407C6}"/>
              </a:ext>
            </a:extLst>
          </p:cNvPr>
          <p:cNvCxnSpPr>
            <a:cxnSpLocks/>
          </p:cNvCxnSpPr>
          <p:nvPr/>
        </p:nvCxnSpPr>
        <p:spPr>
          <a:xfrm>
            <a:off x="1849828" y="2437669"/>
            <a:ext cx="6164128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63E40EB8-15C9-894D-B7AE-5CAD0E9F6756}"/>
              </a:ext>
            </a:extLst>
          </p:cNvPr>
          <p:cNvCxnSpPr>
            <a:cxnSpLocks/>
          </p:cNvCxnSpPr>
          <p:nvPr/>
        </p:nvCxnSpPr>
        <p:spPr>
          <a:xfrm>
            <a:off x="2400813" y="1183303"/>
            <a:ext cx="0" cy="243840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9AB13C52-B41E-354B-84DC-493BA72AE506}"/>
              </a:ext>
            </a:extLst>
          </p:cNvPr>
          <p:cNvCxnSpPr>
            <a:cxnSpLocks/>
          </p:cNvCxnSpPr>
          <p:nvPr/>
        </p:nvCxnSpPr>
        <p:spPr>
          <a:xfrm>
            <a:off x="3596567" y="1183303"/>
            <a:ext cx="0" cy="243840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FDCBC824-ABBD-E04E-A5EE-D8BEE1518F0F}"/>
              </a:ext>
            </a:extLst>
          </p:cNvPr>
          <p:cNvCxnSpPr>
            <a:cxnSpLocks/>
          </p:cNvCxnSpPr>
          <p:nvPr/>
        </p:nvCxnSpPr>
        <p:spPr>
          <a:xfrm>
            <a:off x="4921275" y="1183303"/>
            <a:ext cx="0" cy="243840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34DA913-2E69-FB4C-9943-C30247319383}"/>
              </a:ext>
            </a:extLst>
          </p:cNvPr>
          <p:cNvCxnSpPr>
            <a:cxnSpLocks/>
          </p:cNvCxnSpPr>
          <p:nvPr/>
        </p:nvCxnSpPr>
        <p:spPr>
          <a:xfrm>
            <a:off x="4335121" y="1183303"/>
            <a:ext cx="0" cy="243840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C22FD591-DEB7-1E40-8CB7-42C8FA54E7B5}"/>
              </a:ext>
            </a:extLst>
          </p:cNvPr>
          <p:cNvCxnSpPr>
            <a:cxnSpLocks/>
          </p:cNvCxnSpPr>
          <p:nvPr/>
        </p:nvCxnSpPr>
        <p:spPr>
          <a:xfrm>
            <a:off x="5530875" y="1183303"/>
            <a:ext cx="0" cy="243840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8869BCA0-8D54-0B4F-85C0-1054B0F89148}"/>
              </a:ext>
            </a:extLst>
          </p:cNvPr>
          <p:cNvCxnSpPr>
            <a:cxnSpLocks/>
          </p:cNvCxnSpPr>
          <p:nvPr/>
        </p:nvCxnSpPr>
        <p:spPr>
          <a:xfrm>
            <a:off x="3010412" y="1183303"/>
            <a:ext cx="0" cy="243840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95C87994-1EF0-A546-92CE-9CBEA9F4BE0F}"/>
              </a:ext>
            </a:extLst>
          </p:cNvPr>
          <p:cNvSpPr txBox="1"/>
          <p:nvPr/>
        </p:nvSpPr>
        <p:spPr>
          <a:xfrm>
            <a:off x="8013956" y="2038891"/>
            <a:ext cx="5020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latin typeface="Cambria" panose="02040503050406030204" pitchFamily="18" charset="0"/>
                <a:ea typeface="Cambria" panose="02040503050406030204" pitchFamily="18" charset="0"/>
              </a:rPr>
              <a:t>…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7545019-E112-D542-A85E-5D575A8DF349}"/>
              </a:ext>
            </a:extLst>
          </p:cNvPr>
          <p:cNvSpPr txBox="1"/>
          <p:nvPr/>
        </p:nvSpPr>
        <p:spPr>
          <a:xfrm>
            <a:off x="8011081" y="1207881"/>
            <a:ext cx="5020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latin typeface="Cambria" panose="02040503050406030204" pitchFamily="18" charset="0"/>
                <a:ea typeface="Cambria" panose="02040503050406030204" pitchFamily="18" charset="0"/>
              </a:rPr>
              <a:t>…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F4EE280-17AA-594E-83E0-6610E705FD78}"/>
              </a:ext>
            </a:extLst>
          </p:cNvPr>
          <p:cNvSpPr txBox="1"/>
          <p:nvPr/>
        </p:nvSpPr>
        <p:spPr>
          <a:xfrm rot="5400000">
            <a:off x="3837449" y="2809520"/>
            <a:ext cx="5020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latin typeface="Cambria" panose="02040503050406030204" pitchFamily="18" charset="0"/>
                <a:ea typeface="Cambria" panose="02040503050406030204" pitchFamily="18" charset="0"/>
              </a:rPr>
              <a:t>…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E1C3CB2-8F93-9A46-9A91-A8E533449738}"/>
              </a:ext>
            </a:extLst>
          </p:cNvPr>
          <p:cNvSpPr txBox="1"/>
          <p:nvPr/>
        </p:nvSpPr>
        <p:spPr>
          <a:xfrm rot="5400000">
            <a:off x="2555277" y="2825222"/>
            <a:ext cx="5020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latin typeface="Cambria" panose="02040503050406030204" pitchFamily="18" charset="0"/>
                <a:ea typeface="Cambria" panose="02040503050406030204" pitchFamily="18" charset="0"/>
              </a:rPr>
              <a:t>…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8148967-2E2B-EB45-97A8-70B5675185F8}"/>
              </a:ext>
            </a:extLst>
          </p:cNvPr>
          <p:cNvSpPr txBox="1"/>
          <p:nvPr/>
        </p:nvSpPr>
        <p:spPr>
          <a:xfrm rot="5400000">
            <a:off x="5747755" y="2805197"/>
            <a:ext cx="5020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latin typeface="Cambria" panose="02040503050406030204" pitchFamily="18" charset="0"/>
                <a:ea typeface="Cambria" panose="02040503050406030204" pitchFamily="18" charset="0"/>
              </a:rPr>
              <a:t>…</a:t>
            </a: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4CE9EC84-D6DF-CE46-A1D7-C8231883A456}"/>
              </a:ext>
            </a:extLst>
          </p:cNvPr>
          <p:cNvCxnSpPr>
            <a:cxnSpLocks/>
          </p:cNvCxnSpPr>
          <p:nvPr/>
        </p:nvCxnSpPr>
        <p:spPr>
          <a:xfrm>
            <a:off x="6816211" y="1183303"/>
            <a:ext cx="0" cy="243840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A62FDCAF-A7FA-CC41-966B-790A945C37F2}"/>
              </a:ext>
            </a:extLst>
          </p:cNvPr>
          <p:cNvCxnSpPr>
            <a:cxnSpLocks/>
          </p:cNvCxnSpPr>
          <p:nvPr/>
        </p:nvCxnSpPr>
        <p:spPr>
          <a:xfrm>
            <a:off x="6230057" y="1183303"/>
            <a:ext cx="0" cy="243840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9617EAB3-F9D5-3244-A386-81ABA4C3F6C9}"/>
              </a:ext>
            </a:extLst>
          </p:cNvPr>
          <p:cNvCxnSpPr>
            <a:cxnSpLocks/>
          </p:cNvCxnSpPr>
          <p:nvPr/>
        </p:nvCxnSpPr>
        <p:spPr>
          <a:xfrm>
            <a:off x="7425811" y="1183303"/>
            <a:ext cx="0" cy="243840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ounded Rectangle 46">
            <a:extLst>
              <a:ext uri="{FF2B5EF4-FFF2-40B4-BE49-F238E27FC236}">
                <a16:creationId xmlns:a16="http://schemas.microsoft.com/office/drawing/2014/main" id="{13A6A90D-7822-7F4A-A7B2-99659708FF5A}"/>
              </a:ext>
            </a:extLst>
          </p:cNvPr>
          <p:cNvSpPr/>
          <p:nvPr/>
        </p:nvSpPr>
        <p:spPr>
          <a:xfrm>
            <a:off x="2107735" y="3352073"/>
            <a:ext cx="5650527" cy="539261"/>
          </a:xfrm>
          <a:prstGeom prst="roundRect">
            <a:avLst>
              <a:gd name="adj" fmla="val 50000"/>
            </a:avLst>
          </a:prstGeom>
          <a:solidFill>
            <a:srgbClr val="F4F4F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Sense Amplifiers</a:t>
            </a:r>
          </a:p>
        </p:txBody>
      </p: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03E8C19B-AF1D-9441-B410-4AC117467E8A}"/>
              </a:ext>
            </a:extLst>
          </p:cNvPr>
          <p:cNvCxnSpPr>
            <a:cxnSpLocks/>
          </p:cNvCxnSpPr>
          <p:nvPr/>
        </p:nvCxnSpPr>
        <p:spPr>
          <a:xfrm>
            <a:off x="1679513" y="1681202"/>
            <a:ext cx="6353513" cy="0"/>
          </a:xfrm>
          <a:prstGeom prst="line">
            <a:avLst/>
          </a:prstGeom>
          <a:ln w="7620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Rounded Rectangle 49">
            <a:extLst>
              <a:ext uri="{FF2B5EF4-FFF2-40B4-BE49-F238E27FC236}">
                <a16:creationId xmlns:a16="http://schemas.microsoft.com/office/drawing/2014/main" id="{8A2C7358-EA5D-1B48-869C-4435B2192829}"/>
              </a:ext>
            </a:extLst>
          </p:cNvPr>
          <p:cNvSpPr/>
          <p:nvPr/>
        </p:nvSpPr>
        <p:spPr>
          <a:xfrm>
            <a:off x="2097049" y="3351511"/>
            <a:ext cx="5650527" cy="539261"/>
          </a:xfrm>
          <a:prstGeom prst="roundRect">
            <a:avLst>
              <a:gd name="adj" fmla="val 50000"/>
            </a:avLst>
          </a:prstGeom>
          <a:solidFill>
            <a:srgbClr val="C7DEB8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Sense Amplifiers</a:t>
            </a:r>
          </a:p>
        </p:txBody>
      </p:sp>
      <p:sp>
        <p:nvSpPr>
          <p:cNvPr id="61" name="Rounded Rectangle 60">
            <a:extLst>
              <a:ext uri="{FF2B5EF4-FFF2-40B4-BE49-F238E27FC236}">
                <a16:creationId xmlns:a16="http://schemas.microsoft.com/office/drawing/2014/main" id="{87840D1C-B8A4-944C-95F3-060CF8D79F0B}"/>
              </a:ext>
            </a:extLst>
          </p:cNvPr>
          <p:cNvSpPr/>
          <p:nvPr/>
        </p:nvSpPr>
        <p:spPr>
          <a:xfrm>
            <a:off x="2107736" y="1323981"/>
            <a:ext cx="1828802" cy="679938"/>
          </a:xfrm>
          <a:prstGeom prst="roundRect">
            <a:avLst>
              <a:gd name="adj" fmla="val 30435"/>
            </a:avLst>
          </a:prstGeom>
          <a:solidFill>
            <a:srgbClr val="C7DEB8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Cache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line</a:t>
            </a:r>
          </a:p>
        </p:txBody>
      </p:sp>
      <p:sp>
        <p:nvSpPr>
          <p:cNvPr id="62" name="Rounded Rectangle 61">
            <a:extLst>
              <a:ext uri="{FF2B5EF4-FFF2-40B4-BE49-F238E27FC236}">
                <a16:creationId xmlns:a16="http://schemas.microsoft.com/office/drawing/2014/main" id="{B85600ED-B185-DA41-8A75-6B0187040DE6}"/>
              </a:ext>
            </a:extLst>
          </p:cNvPr>
          <p:cNvSpPr/>
          <p:nvPr/>
        </p:nvSpPr>
        <p:spPr>
          <a:xfrm>
            <a:off x="4018598" y="1323980"/>
            <a:ext cx="1828802" cy="679939"/>
          </a:xfrm>
          <a:prstGeom prst="roundRect">
            <a:avLst>
              <a:gd name="adj" fmla="val 30435"/>
            </a:avLst>
          </a:prstGeom>
          <a:solidFill>
            <a:srgbClr val="C7DEB8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3" name="Rounded Rectangle 62">
            <a:extLst>
              <a:ext uri="{FF2B5EF4-FFF2-40B4-BE49-F238E27FC236}">
                <a16:creationId xmlns:a16="http://schemas.microsoft.com/office/drawing/2014/main" id="{008226AC-3D90-814E-841D-4D6E9AEB9F0F}"/>
              </a:ext>
            </a:extLst>
          </p:cNvPr>
          <p:cNvSpPr/>
          <p:nvPr/>
        </p:nvSpPr>
        <p:spPr>
          <a:xfrm>
            <a:off x="5929460" y="1323980"/>
            <a:ext cx="1828802" cy="679939"/>
          </a:xfrm>
          <a:prstGeom prst="roundRect">
            <a:avLst>
              <a:gd name="adj" fmla="val 30435"/>
            </a:avLst>
          </a:prstGeom>
          <a:solidFill>
            <a:srgbClr val="C7DEB8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5" name="Rounded Rectangle 64">
            <a:extLst>
              <a:ext uri="{FF2B5EF4-FFF2-40B4-BE49-F238E27FC236}">
                <a16:creationId xmlns:a16="http://schemas.microsoft.com/office/drawing/2014/main" id="{B2866AD4-F277-294F-B130-B09BEFDED699}"/>
              </a:ext>
            </a:extLst>
          </p:cNvPr>
          <p:cNvSpPr/>
          <p:nvPr/>
        </p:nvSpPr>
        <p:spPr>
          <a:xfrm>
            <a:off x="2138171" y="3371998"/>
            <a:ext cx="1828802" cy="478801"/>
          </a:xfrm>
          <a:prstGeom prst="roundRect">
            <a:avLst>
              <a:gd name="adj" fmla="val 30435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READ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259912AE-BB48-5A4C-A4F2-0573FA3DAE02}"/>
              </a:ext>
            </a:extLst>
          </p:cNvPr>
          <p:cNvSpPr txBox="1"/>
          <p:nvPr/>
        </p:nvSpPr>
        <p:spPr>
          <a:xfrm rot="5400000">
            <a:off x="7019709" y="2795169"/>
            <a:ext cx="5020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latin typeface="Cambria" panose="02040503050406030204" pitchFamily="18" charset="0"/>
                <a:ea typeface="Cambria" panose="02040503050406030204" pitchFamily="18" charset="0"/>
              </a:rPr>
              <a:t>…</a:t>
            </a:r>
          </a:p>
        </p:txBody>
      </p:sp>
      <p:sp>
        <p:nvSpPr>
          <p:cNvPr id="72" name="Rounded Rectangle 71">
            <a:extLst>
              <a:ext uri="{FF2B5EF4-FFF2-40B4-BE49-F238E27FC236}">
                <a16:creationId xmlns:a16="http://schemas.microsoft.com/office/drawing/2014/main" id="{1FA1DFE8-F51E-6B4C-A221-C5BA666A05EC}"/>
              </a:ext>
            </a:extLst>
          </p:cNvPr>
          <p:cNvSpPr/>
          <p:nvPr/>
        </p:nvSpPr>
        <p:spPr>
          <a:xfrm>
            <a:off x="4014322" y="3375968"/>
            <a:ext cx="1833077" cy="478801"/>
          </a:xfrm>
          <a:prstGeom prst="roundRect">
            <a:avLst>
              <a:gd name="adj" fmla="val 30435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READ</a:t>
            </a:r>
          </a:p>
        </p:txBody>
      </p:sp>
      <p:sp>
        <p:nvSpPr>
          <p:cNvPr id="73" name="Rounded Rectangle 72">
            <a:extLst>
              <a:ext uri="{FF2B5EF4-FFF2-40B4-BE49-F238E27FC236}">
                <a16:creationId xmlns:a16="http://schemas.microsoft.com/office/drawing/2014/main" id="{BF8B5715-BA0F-F04B-9858-93D908809CC3}"/>
              </a:ext>
            </a:extLst>
          </p:cNvPr>
          <p:cNvSpPr/>
          <p:nvPr/>
        </p:nvSpPr>
        <p:spPr>
          <a:xfrm>
            <a:off x="5880949" y="3378671"/>
            <a:ext cx="1833077" cy="478801"/>
          </a:xfrm>
          <a:prstGeom prst="roundRect">
            <a:avLst>
              <a:gd name="adj" fmla="val 30435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READ</a:t>
            </a:r>
          </a:p>
        </p:txBody>
      </p: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DE1ED3B7-F0CF-8044-A1B5-DBB49BB2B166}"/>
              </a:ext>
            </a:extLst>
          </p:cNvPr>
          <p:cNvCxnSpPr>
            <a:cxnSpLocks/>
          </p:cNvCxnSpPr>
          <p:nvPr/>
        </p:nvCxnSpPr>
        <p:spPr>
          <a:xfrm>
            <a:off x="1679512" y="2518058"/>
            <a:ext cx="6353513" cy="0"/>
          </a:xfrm>
          <a:prstGeom prst="line">
            <a:avLst/>
          </a:prstGeom>
          <a:ln w="7620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ounded Rectangle 44">
            <a:extLst>
              <a:ext uri="{FF2B5EF4-FFF2-40B4-BE49-F238E27FC236}">
                <a16:creationId xmlns:a16="http://schemas.microsoft.com/office/drawing/2014/main" id="{3CE6D9FA-AE25-D34D-BBED-47A09740AB53}"/>
              </a:ext>
            </a:extLst>
          </p:cNvPr>
          <p:cNvSpPr/>
          <p:nvPr/>
        </p:nvSpPr>
        <p:spPr>
          <a:xfrm>
            <a:off x="2107735" y="2168040"/>
            <a:ext cx="1828802" cy="679941"/>
          </a:xfrm>
          <a:prstGeom prst="roundRect">
            <a:avLst>
              <a:gd name="adj" fmla="val 30435"/>
            </a:avLst>
          </a:prstGeom>
          <a:solidFill>
            <a:srgbClr val="C7DEB8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6" name="Rounded Rectangle 45">
            <a:extLst>
              <a:ext uri="{FF2B5EF4-FFF2-40B4-BE49-F238E27FC236}">
                <a16:creationId xmlns:a16="http://schemas.microsoft.com/office/drawing/2014/main" id="{25A26FB7-DC88-DA42-A522-BBCD634F7E4B}"/>
              </a:ext>
            </a:extLst>
          </p:cNvPr>
          <p:cNvSpPr/>
          <p:nvPr/>
        </p:nvSpPr>
        <p:spPr>
          <a:xfrm>
            <a:off x="4018598" y="2168039"/>
            <a:ext cx="1828802" cy="679942"/>
          </a:xfrm>
          <a:prstGeom prst="roundRect">
            <a:avLst>
              <a:gd name="adj" fmla="val 30435"/>
            </a:avLst>
          </a:prstGeom>
          <a:solidFill>
            <a:srgbClr val="C7DEB8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8" name="Rounded Rectangle 47">
            <a:extLst>
              <a:ext uri="{FF2B5EF4-FFF2-40B4-BE49-F238E27FC236}">
                <a16:creationId xmlns:a16="http://schemas.microsoft.com/office/drawing/2014/main" id="{50F35488-E6A2-A04A-9B0D-2FAD428F8474}"/>
              </a:ext>
            </a:extLst>
          </p:cNvPr>
          <p:cNvSpPr/>
          <p:nvPr/>
        </p:nvSpPr>
        <p:spPr>
          <a:xfrm>
            <a:off x="5929460" y="2168039"/>
            <a:ext cx="1828802" cy="679942"/>
          </a:xfrm>
          <a:prstGeom prst="roundRect">
            <a:avLst>
              <a:gd name="adj" fmla="val 30435"/>
            </a:avLst>
          </a:prstGeom>
          <a:solidFill>
            <a:srgbClr val="C7DEB8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B6DF2231-DB85-B241-9993-8AE1DB16EE7F}"/>
              </a:ext>
            </a:extLst>
          </p:cNvPr>
          <p:cNvGrpSpPr/>
          <p:nvPr/>
        </p:nvGrpSpPr>
        <p:grpSpPr>
          <a:xfrm>
            <a:off x="2223724" y="1991954"/>
            <a:ext cx="5425328" cy="1445694"/>
            <a:chOff x="2215130" y="3511029"/>
            <a:chExt cx="5425328" cy="1445694"/>
          </a:xfrm>
        </p:grpSpPr>
        <p:sp>
          <p:nvSpPr>
            <p:cNvPr id="52" name="Down Arrow 51">
              <a:extLst>
                <a:ext uri="{FF2B5EF4-FFF2-40B4-BE49-F238E27FC236}">
                  <a16:creationId xmlns:a16="http://schemas.microsoft.com/office/drawing/2014/main" id="{F8A55AE1-BC0C-764F-AB49-7D43A5C49DEB}"/>
                </a:ext>
              </a:extLst>
            </p:cNvPr>
            <p:cNvSpPr/>
            <p:nvPr/>
          </p:nvSpPr>
          <p:spPr>
            <a:xfrm>
              <a:off x="2215130" y="3522994"/>
              <a:ext cx="399758" cy="1433729"/>
            </a:xfrm>
            <a:prstGeom prst="downArrow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3" name="Down Arrow 52">
              <a:extLst>
                <a:ext uri="{FF2B5EF4-FFF2-40B4-BE49-F238E27FC236}">
                  <a16:creationId xmlns:a16="http://schemas.microsoft.com/office/drawing/2014/main" id="{F029D9EA-22AF-6142-A5CD-807D56CC0CE2}"/>
                </a:ext>
              </a:extLst>
            </p:cNvPr>
            <p:cNvSpPr/>
            <p:nvPr/>
          </p:nvSpPr>
          <p:spPr>
            <a:xfrm>
              <a:off x="2815421" y="3519785"/>
              <a:ext cx="396793" cy="1436938"/>
            </a:xfrm>
            <a:prstGeom prst="downArrow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4" name="Down Arrow 53">
              <a:extLst>
                <a:ext uri="{FF2B5EF4-FFF2-40B4-BE49-F238E27FC236}">
                  <a16:creationId xmlns:a16="http://schemas.microsoft.com/office/drawing/2014/main" id="{2C949FA9-465A-EE4C-A6A8-198071917687}"/>
                </a:ext>
              </a:extLst>
            </p:cNvPr>
            <p:cNvSpPr/>
            <p:nvPr/>
          </p:nvSpPr>
          <p:spPr>
            <a:xfrm>
              <a:off x="3381207" y="3517699"/>
              <a:ext cx="417160" cy="1434437"/>
            </a:xfrm>
            <a:prstGeom prst="downArrow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5" name="Down Arrow 54">
              <a:extLst>
                <a:ext uri="{FF2B5EF4-FFF2-40B4-BE49-F238E27FC236}">
                  <a16:creationId xmlns:a16="http://schemas.microsoft.com/office/drawing/2014/main" id="{F8956FBA-648F-5D47-820D-E0372C2A9818}"/>
                </a:ext>
              </a:extLst>
            </p:cNvPr>
            <p:cNvSpPr/>
            <p:nvPr/>
          </p:nvSpPr>
          <p:spPr>
            <a:xfrm>
              <a:off x="4145119" y="3518408"/>
              <a:ext cx="399758" cy="1433729"/>
            </a:xfrm>
            <a:prstGeom prst="downArrow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6" name="Down Arrow 55">
              <a:extLst>
                <a:ext uri="{FF2B5EF4-FFF2-40B4-BE49-F238E27FC236}">
                  <a16:creationId xmlns:a16="http://schemas.microsoft.com/office/drawing/2014/main" id="{51736CD9-D762-F14A-8EF4-4F72B39971DD}"/>
                </a:ext>
              </a:extLst>
            </p:cNvPr>
            <p:cNvSpPr/>
            <p:nvPr/>
          </p:nvSpPr>
          <p:spPr>
            <a:xfrm>
              <a:off x="4745410" y="3515199"/>
              <a:ext cx="396793" cy="1436938"/>
            </a:xfrm>
            <a:prstGeom prst="downArrow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7" name="Down Arrow 56">
              <a:extLst>
                <a:ext uri="{FF2B5EF4-FFF2-40B4-BE49-F238E27FC236}">
                  <a16:creationId xmlns:a16="http://schemas.microsoft.com/office/drawing/2014/main" id="{D672F57B-DCF2-DE45-814E-C5A69EB2B9B2}"/>
                </a:ext>
              </a:extLst>
            </p:cNvPr>
            <p:cNvSpPr/>
            <p:nvPr/>
          </p:nvSpPr>
          <p:spPr>
            <a:xfrm>
              <a:off x="5311196" y="3513114"/>
              <a:ext cx="417160" cy="1439022"/>
            </a:xfrm>
            <a:prstGeom prst="downArrow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8" name="Down Arrow 57">
              <a:extLst>
                <a:ext uri="{FF2B5EF4-FFF2-40B4-BE49-F238E27FC236}">
                  <a16:creationId xmlns:a16="http://schemas.microsoft.com/office/drawing/2014/main" id="{09F6F610-BCEB-E54A-AFF8-B8DAEE688C8C}"/>
                </a:ext>
              </a:extLst>
            </p:cNvPr>
            <p:cNvSpPr/>
            <p:nvPr/>
          </p:nvSpPr>
          <p:spPr>
            <a:xfrm>
              <a:off x="6057221" y="3516323"/>
              <a:ext cx="399758" cy="1433729"/>
            </a:xfrm>
            <a:prstGeom prst="downArrow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9" name="Down Arrow 58">
              <a:extLst>
                <a:ext uri="{FF2B5EF4-FFF2-40B4-BE49-F238E27FC236}">
                  <a16:creationId xmlns:a16="http://schemas.microsoft.com/office/drawing/2014/main" id="{6446C428-5BFA-C04F-AA33-DF76AEA64A86}"/>
                </a:ext>
              </a:extLst>
            </p:cNvPr>
            <p:cNvSpPr/>
            <p:nvPr/>
          </p:nvSpPr>
          <p:spPr>
            <a:xfrm>
              <a:off x="6657512" y="3513114"/>
              <a:ext cx="396793" cy="1436938"/>
            </a:xfrm>
            <a:prstGeom prst="downArrow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60" name="Down Arrow 59">
              <a:extLst>
                <a:ext uri="{FF2B5EF4-FFF2-40B4-BE49-F238E27FC236}">
                  <a16:creationId xmlns:a16="http://schemas.microsoft.com/office/drawing/2014/main" id="{08277E65-FB07-F141-88D1-98F02F64A7F0}"/>
                </a:ext>
              </a:extLst>
            </p:cNvPr>
            <p:cNvSpPr/>
            <p:nvPr/>
          </p:nvSpPr>
          <p:spPr>
            <a:xfrm>
              <a:off x="7223298" y="3511029"/>
              <a:ext cx="417160" cy="1439022"/>
            </a:xfrm>
            <a:prstGeom prst="downArrow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sp>
        <p:nvSpPr>
          <p:cNvPr id="64" name="Rounded Rectangle 63">
            <a:extLst>
              <a:ext uri="{FF2B5EF4-FFF2-40B4-BE49-F238E27FC236}">
                <a16:creationId xmlns:a16="http://schemas.microsoft.com/office/drawing/2014/main" id="{5F875A74-3FA0-6A43-A54C-A5CECB7AD656}"/>
              </a:ext>
            </a:extLst>
          </p:cNvPr>
          <p:cNvSpPr/>
          <p:nvPr/>
        </p:nvSpPr>
        <p:spPr>
          <a:xfrm rot="16200000">
            <a:off x="196875" y="1968750"/>
            <a:ext cx="2438400" cy="867507"/>
          </a:xfrm>
          <a:prstGeom prst="roundRect">
            <a:avLst/>
          </a:prstGeom>
          <a:solidFill>
            <a:srgbClr val="F4F4F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Wordline</a:t>
            </a:r>
            <a:r>
              <a:rPr lang="en-US" sz="28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Drivers</a:t>
            </a:r>
          </a:p>
        </p:txBody>
      </p:sp>
      <p:sp>
        <p:nvSpPr>
          <p:cNvPr id="85" name="Rounded Rectangle 84">
            <a:extLst>
              <a:ext uri="{FF2B5EF4-FFF2-40B4-BE49-F238E27FC236}">
                <a16:creationId xmlns:a16="http://schemas.microsoft.com/office/drawing/2014/main" id="{B0E2F4EC-3988-8041-8DC0-4C91D1B9D002}"/>
              </a:ext>
            </a:extLst>
          </p:cNvPr>
          <p:cNvSpPr/>
          <p:nvPr/>
        </p:nvSpPr>
        <p:spPr>
          <a:xfrm>
            <a:off x="2097049" y="3354214"/>
            <a:ext cx="5650527" cy="539261"/>
          </a:xfrm>
          <a:prstGeom prst="roundRect">
            <a:avLst>
              <a:gd name="adj" fmla="val 50000"/>
            </a:avLst>
          </a:prstGeom>
          <a:solidFill>
            <a:srgbClr val="C7DEB8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Sense Amplifiers</a:t>
            </a:r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C7931A7D-3E87-B24F-A6C2-EA7C20BDA50B}"/>
              </a:ext>
            </a:extLst>
          </p:cNvPr>
          <p:cNvGrpSpPr/>
          <p:nvPr/>
        </p:nvGrpSpPr>
        <p:grpSpPr>
          <a:xfrm>
            <a:off x="2225401" y="2835479"/>
            <a:ext cx="5425328" cy="593799"/>
            <a:chOff x="2215130" y="3511029"/>
            <a:chExt cx="5425328" cy="1445694"/>
          </a:xfrm>
        </p:grpSpPr>
        <p:sp>
          <p:nvSpPr>
            <p:cNvPr id="76" name="Down Arrow 75">
              <a:extLst>
                <a:ext uri="{FF2B5EF4-FFF2-40B4-BE49-F238E27FC236}">
                  <a16:creationId xmlns:a16="http://schemas.microsoft.com/office/drawing/2014/main" id="{2D046AFB-8E70-DE46-A213-BABB07377FA5}"/>
                </a:ext>
              </a:extLst>
            </p:cNvPr>
            <p:cNvSpPr/>
            <p:nvPr/>
          </p:nvSpPr>
          <p:spPr>
            <a:xfrm>
              <a:off x="2215130" y="3522994"/>
              <a:ext cx="399758" cy="1433729"/>
            </a:xfrm>
            <a:prstGeom prst="downArrow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77" name="Down Arrow 76">
              <a:extLst>
                <a:ext uri="{FF2B5EF4-FFF2-40B4-BE49-F238E27FC236}">
                  <a16:creationId xmlns:a16="http://schemas.microsoft.com/office/drawing/2014/main" id="{61C35E40-8973-A64C-9A74-0EA64A899425}"/>
                </a:ext>
              </a:extLst>
            </p:cNvPr>
            <p:cNvSpPr/>
            <p:nvPr/>
          </p:nvSpPr>
          <p:spPr>
            <a:xfrm>
              <a:off x="2815421" y="3519785"/>
              <a:ext cx="396793" cy="1436938"/>
            </a:xfrm>
            <a:prstGeom prst="downArrow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78" name="Down Arrow 77">
              <a:extLst>
                <a:ext uri="{FF2B5EF4-FFF2-40B4-BE49-F238E27FC236}">
                  <a16:creationId xmlns:a16="http://schemas.microsoft.com/office/drawing/2014/main" id="{255C93AA-D729-9B4D-8340-CD9CC10D53E5}"/>
                </a:ext>
              </a:extLst>
            </p:cNvPr>
            <p:cNvSpPr/>
            <p:nvPr/>
          </p:nvSpPr>
          <p:spPr>
            <a:xfrm>
              <a:off x="3381207" y="3517699"/>
              <a:ext cx="417160" cy="1434437"/>
            </a:xfrm>
            <a:prstGeom prst="downArrow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79" name="Down Arrow 78">
              <a:extLst>
                <a:ext uri="{FF2B5EF4-FFF2-40B4-BE49-F238E27FC236}">
                  <a16:creationId xmlns:a16="http://schemas.microsoft.com/office/drawing/2014/main" id="{7323D263-3357-7346-9F17-054D9900B65F}"/>
                </a:ext>
              </a:extLst>
            </p:cNvPr>
            <p:cNvSpPr/>
            <p:nvPr/>
          </p:nvSpPr>
          <p:spPr>
            <a:xfrm>
              <a:off x="4145119" y="3518408"/>
              <a:ext cx="399758" cy="1433729"/>
            </a:xfrm>
            <a:prstGeom prst="downArrow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80" name="Down Arrow 79">
              <a:extLst>
                <a:ext uri="{FF2B5EF4-FFF2-40B4-BE49-F238E27FC236}">
                  <a16:creationId xmlns:a16="http://schemas.microsoft.com/office/drawing/2014/main" id="{FD98BB0A-8985-EF41-8EE7-2DFA25690F6B}"/>
                </a:ext>
              </a:extLst>
            </p:cNvPr>
            <p:cNvSpPr/>
            <p:nvPr/>
          </p:nvSpPr>
          <p:spPr>
            <a:xfrm>
              <a:off x="4745410" y="3515199"/>
              <a:ext cx="396793" cy="1436938"/>
            </a:xfrm>
            <a:prstGeom prst="downArrow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81" name="Down Arrow 80">
              <a:extLst>
                <a:ext uri="{FF2B5EF4-FFF2-40B4-BE49-F238E27FC236}">
                  <a16:creationId xmlns:a16="http://schemas.microsoft.com/office/drawing/2014/main" id="{CA7B0E8A-4AF9-B64F-9AAC-8F2040BE079E}"/>
                </a:ext>
              </a:extLst>
            </p:cNvPr>
            <p:cNvSpPr/>
            <p:nvPr/>
          </p:nvSpPr>
          <p:spPr>
            <a:xfrm>
              <a:off x="5311196" y="3513114"/>
              <a:ext cx="417160" cy="1439022"/>
            </a:xfrm>
            <a:prstGeom prst="downArrow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82" name="Down Arrow 81">
              <a:extLst>
                <a:ext uri="{FF2B5EF4-FFF2-40B4-BE49-F238E27FC236}">
                  <a16:creationId xmlns:a16="http://schemas.microsoft.com/office/drawing/2014/main" id="{B1FFFE46-5689-E848-AEAB-EE0ADEF3EF24}"/>
                </a:ext>
              </a:extLst>
            </p:cNvPr>
            <p:cNvSpPr/>
            <p:nvPr/>
          </p:nvSpPr>
          <p:spPr>
            <a:xfrm>
              <a:off x="6057221" y="3516323"/>
              <a:ext cx="399758" cy="1433729"/>
            </a:xfrm>
            <a:prstGeom prst="downArrow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83" name="Down Arrow 82">
              <a:extLst>
                <a:ext uri="{FF2B5EF4-FFF2-40B4-BE49-F238E27FC236}">
                  <a16:creationId xmlns:a16="http://schemas.microsoft.com/office/drawing/2014/main" id="{2B3CD94E-BAAD-1643-8E9A-A251763AFF87}"/>
                </a:ext>
              </a:extLst>
            </p:cNvPr>
            <p:cNvSpPr/>
            <p:nvPr/>
          </p:nvSpPr>
          <p:spPr>
            <a:xfrm>
              <a:off x="6657512" y="3513114"/>
              <a:ext cx="396793" cy="1436938"/>
            </a:xfrm>
            <a:prstGeom prst="downArrow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84" name="Down Arrow 83">
              <a:extLst>
                <a:ext uri="{FF2B5EF4-FFF2-40B4-BE49-F238E27FC236}">
                  <a16:creationId xmlns:a16="http://schemas.microsoft.com/office/drawing/2014/main" id="{DEF390EC-37F9-8B49-A703-B69F2A640B5A}"/>
                </a:ext>
              </a:extLst>
            </p:cNvPr>
            <p:cNvSpPr/>
            <p:nvPr/>
          </p:nvSpPr>
          <p:spPr>
            <a:xfrm>
              <a:off x="7223298" y="3511029"/>
              <a:ext cx="417160" cy="1439022"/>
            </a:xfrm>
            <a:prstGeom prst="downArrow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sp>
        <p:nvSpPr>
          <p:cNvPr id="86" name="Rounded Rectangle 85">
            <a:extLst>
              <a:ext uri="{FF2B5EF4-FFF2-40B4-BE49-F238E27FC236}">
                <a16:creationId xmlns:a16="http://schemas.microsoft.com/office/drawing/2014/main" id="{19F29BC6-0AF5-0F4C-B4A5-934C80D0B34D}"/>
              </a:ext>
            </a:extLst>
          </p:cNvPr>
          <p:cNvSpPr/>
          <p:nvPr/>
        </p:nvSpPr>
        <p:spPr>
          <a:xfrm>
            <a:off x="2123016" y="3378670"/>
            <a:ext cx="1828802" cy="478801"/>
          </a:xfrm>
          <a:prstGeom prst="roundRect">
            <a:avLst>
              <a:gd name="adj" fmla="val 30435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READ</a:t>
            </a:r>
          </a:p>
        </p:txBody>
      </p:sp>
      <p:sp>
        <p:nvSpPr>
          <p:cNvPr id="87" name="Rounded Rectangle 86">
            <a:extLst>
              <a:ext uri="{FF2B5EF4-FFF2-40B4-BE49-F238E27FC236}">
                <a16:creationId xmlns:a16="http://schemas.microsoft.com/office/drawing/2014/main" id="{F9A6104E-DE4E-D847-98DC-A146729432F7}"/>
              </a:ext>
            </a:extLst>
          </p:cNvPr>
          <p:cNvSpPr/>
          <p:nvPr/>
        </p:nvSpPr>
        <p:spPr>
          <a:xfrm>
            <a:off x="4014322" y="3378671"/>
            <a:ext cx="1833077" cy="478801"/>
          </a:xfrm>
          <a:prstGeom prst="roundRect">
            <a:avLst>
              <a:gd name="adj" fmla="val 30435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READ</a:t>
            </a:r>
          </a:p>
        </p:txBody>
      </p:sp>
      <p:sp>
        <p:nvSpPr>
          <p:cNvPr id="88" name="Rounded Rectangle 87">
            <a:extLst>
              <a:ext uri="{FF2B5EF4-FFF2-40B4-BE49-F238E27FC236}">
                <a16:creationId xmlns:a16="http://schemas.microsoft.com/office/drawing/2014/main" id="{5AA5AC22-4071-DD48-84DE-446B88A1D361}"/>
              </a:ext>
            </a:extLst>
          </p:cNvPr>
          <p:cNvSpPr/>
          <p:nvPr/>
        </p:nvSpPr>
        <p:spPr>
          <a:xfrm>
            <a:off x="5912497" y="3373639"/>
            <a:ext cx="1801152" cy="478801"/>
          </a:xfrm>
          <a:prstGeom prst="roundRect">
            <a:avLst>
              <a:gd name="adj" fmla="val 30435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READ</a:t>
            </a:r>
          </a:p>
        </p:txBody>
      </p:sp>
      <p:sp>
        <p:nvSpPr>
          <p:cNvPr id="89" name="Rounded Rectangle 88">
            <a:extLst>
              <a:ext uri="{FF2B5EF4-FFF2-40B4-BE49-F238E27FC236}">
                <a16:creationId xmlns:a16="http://schemas.microsoft.com/office/drawing/2014/main" id="{A66FEADF-FBA5-D942-A5BF-2E48971EAA44}"/>
              </a:ext>
            </a:extLst>
          </p:cNvPr>
          <p:cNvSpPr/>
          <p:nvPr/>
        </p:nvSpPr>
        <p:spPr>
          <a:xfrm>
            <a:off x="899227" y="5400958"/>
            <a:ext cx="1110088" cy="476247"/>
          </a:xfrm>
          <a:prstGeom prst="roundRect">
            <a:avLst>
              <a:gd name="adj" fmla="val 30435"/>
            </a:avLst>
          </a:prstGeom>
          <a:solidFill>
            <a:srgbClr val="5E9CD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ACT R0</a:t>
            </a:r>
          </a:p>
        </p:txBody>
      </p:sp>
      <p:sp>
        <p:nvSpPr>
          <p:cNvPr id="90" name="Rounded Rectangle 89">
            <a:extLst>
              <a:ext uri="{FF2B5EF4-FFF2-40B4-BE49-F238E27FC236}">
                <a16:creationId xmlns:a16="http://schemas.microsoft.com/office/drawing/2014/main" id="{A5733E0B-DCDB-5B49-B417-6746129102D8}"/>
              </a:ext>
            </a:extLst>
          </p:cNvPr>
          <p:cNvSpPr/>
          <p:nvPr/>
        </p:nvSpPr>
        <p:spPr>
          <a:xfrm>
            <a:off x="2059909" y="5400957"/>
            <a:ext cx="642870" cy="476247"/>
          </a:xfrm>
          <a:prstGeom prst="roundRect">
            <a:avLst>
              <a:gd name="adj" fmla="val 30435"/>
            </a:avLst>
          </a:prstGeom>
          <a:solidFill>
            <a:srgbClr val="FFF1C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RD</a:t>
            </a:r>
          </a:p>
        </p:txBody>
      </p:sp>
      <p:sp>
        <p:nvSpPr>
          <p:cNvPr id="92" name="Rounded Rectangle 91">
            <a:extLst>
              <a:ext uri="{FF2B5EF4-FFF2-40B4-BE49-F238E27FC236}">
                <a16:creationId xmlns:a16="http://schemas.microsoft.com/office/drawing/2014/main" id="{3D272EA8-6DE6-354C-8561-9164D1E57058}"/>
              </a:ext>
            </a:extLst>
          </p:cNvPr>
          <p:cNvSpPr/>
          <p:nvPr/>
        </p:nvSpPr>
        <p:spPr>
          <a:xfrm>
            <a:off x="4087995" y="5397862"/>
            <a:ext cx="1200882" cy="476247"/>
          </a:xfrm>
          <a:prstGeom prst="roundRect">
            <a:avLst>
              <a:gd name="adj" fmla="val 30435"/>
            </a:avLst>
          </a:prstGeom>
          <a:solidFill>
            <a:schemeClr val="accent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PRE R0</a:t>
            </a:r>
          </a:p>
        </p:txBody>
      </p:sp>
      <p:sp>
        <p:nvSpPr>
          <p:cNvPr id="93" name="Rounded Rectangle 92">
            <a:extLst>
              <a:ext uri="{FF2B5EF4-FFF2-40B4-BE49-F238E27FC236}">
                <a16:creationId xmlns:a16="http://schemas.microsoft.com/office/drawing/2014/main" id="{C4DAEE76-D520-B74D-BD4A-49EA8E5D4A80}"/>
              </a:ext>
            </a:extLst>
          </p:cNvPr>
          <p:cNvSpPr/>
          <p:nvPr/>
        </p:nvSpPr>
        <p:spPr>
          <a:xfrm>
            <a:off x="2750390" y="5393907"/>
            <a:ext cx="598179" cy="476247"/>
          </a:xfrm>
          <a:prstGeom prst="roundRect">
            <a:avLst>
              <a:gd name="adj" fmla="val 30435"/>
            </a:avLst>
          </a:prstGeom>
          <a:solidFill>
            <a:srgbClr val="FFF1C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RD</a:t>
            </a:r>
          </a:p>
        </p:txBody>
      </p:sp>
      <p:sp>
        <p:nvSpPr>
          <p:cNvPr id="94" name="Rounded Rectangle 93">
            <a:extLst>
              <a:ext uri="{FF2B5EF4-FFF2-40B4-BE49-F238E27FC236}">
                <a16:creationId xmlns:a16="http://schemas.microsoft.com/office/drawing/2014/main" id="{19CC8096-46E9-D746-B451-CD8DCA6C2948}"/>
              </a:ext>
            </a:extLst>
          </p:cNvPr>
          <p:cNvSpPr/>
          <p:nvPr/>
        </p:nvSpPr>
        <p:spPr>
          <a:xfrm>
            <a:off x="3396180" y="5395822"/>
            <a:ext cx="644204" cy="476247"/>
          </a:xfrm>
          <a:prstGeom prst="roundRect">
            <a:avLst>
              <a:gd name="adj" fmla="val 30435"/>
            </a:avLst>
          </a:prstGeom>
          <a:solidFill>
            <a:srgbClr val="FFF1C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RD</a:t>
            </a:r>
          </a:p>
        </p:txBody>
      </p:sp>
      <p:sp>
        <p:nvSpPr>
          <p:cNvPr id="95" name="Rounded Rectangle 94">
            <a:extLst>
              <a:ext uri="{FF2B5EF4-FFF2-40B4-BE49-F238E27FC236}">
                <a16:creationId xmlns:a16="http://schemas.microsoft.com/office/drawing/2014/main" id="{818CB4BD-0B9C-C449-BF62-D753D6F767C8}"/>
              </a:ext>
            </a:extLst>
          </p:cNvPr>
          <p:cNvSpPr/>
          <p:nvPr/>
        </p:nvSpPr>
        <p:spPr>
          <a:xfrm>
            <a:off x="5344881" y="5398918"/>
            <a:ext cx="1110088" cy="476247"/>
          </a:xfrm>
          <a:prstGeom prst="roundRect">
            <a:avLst>
              <a:gd name="adj" fmla="val 30435"/>
            </a:avLst>
          </a:prstGeom>
          <a:solidFill>
            <a:srgbClr val="5E9CD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ACT R1</a:t>
            </a:r>
          </a:p>
        </p:txBody>
      </p:sp>
      <p:sp>
        <p:nvSpPr>
          <p:cNvPr id="96" name="Rounded Rectangle 95">
            <a:extLst>
              <a:ext uri="{FF2B5EF4-FFF2-40B4-BE49-F238E27FC236}">
                <a16:creationId xmlns:a16="http://schemas.microsoft.com/office/drawing/2014/main" id="{F869F965-0D30-8B4B-8976-B19A2BCDAE6B}"/>
              </a:ext>
            </a:extLst>
          </p:cNvPr>
          <p:cNvSpPr/>
          <p:nvPr/>
        </p:nvSpPr>
        <p:spPr>
          <a:xfrm>
            <a:off x="6505563" y="5398917"/>
            <a:ext cx="642870" cy="476247"/>
          </a:xfrm>
          <a:prstGeom prst="roundRect">
            <a:avLst>
              <a:gd name="adj" fmla="val 30435"/>
            </a:avLst>
          </a:prstGeom>
          <a:solidFill>
            <a:srgbClr val="FFF1C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RD</a:t>
            </a:r>
          </a:p>
        </p:txBody>
      </p:sp>
      <p:sp>
        <p:nvSpPr>
          <p:cNvPr id="98" name="Rounded Rectangle 97">
            <a:extLst>
              <a:ext uri="{FF2B5EF4-FFF2-40B4-BE49-F238E27FC236}">
                <a16:creationId xmlns:a16="http://schemas.microsoft.com/office/drawing/2014/main" id="{106BF458-D3AD-3C4B-ADC4-3A79CB232325}"/>
              </a:ext>
            </a:extLst>
          </p:cNvPr>
          <p:cNvSpPr/>
          <p:nvPr/>
        </p:nvSpPr>
        <p:spPr>
          <a:xfrm>
            <a:off x="7196044" y="5391867"/>
            <a:ext cx="598179" cy="476247"/>
          </a:xfrm>
          <a:prstGeom prst="roundRect">
            <a:avLst>
              <a:gd name="adj" fmla="val 30435"/>
            </a:avLst>
          </a:prstGeom>
          <a:solidFill>
            <a:srgbClr val="FFF1C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RD</a:t>
            </a:r>
          </a:p>
        </p:txBody>
      </p:sp>
      <p:sp>
        <p:nvSpPr>
          <p:cNvPr id="99" name="Rounded Rectangle 98">
            <a:extLst>
              <a:ext uri="{FF2B5EF4-FFF2-40B4-BE49-F238E27FC236}">
                <a16:creationId xmlns:a16="http://schemas.microsoft.com/office/drawing/2014/main" id="{F49F66E1-36E0-E14F-AF86-95ED86EC6972}"/>
              </a:ext>
            </a:extLst>
          </p:cNvPr>
          <p:cNvSpPr/>
          <p:nvPr/>
        </p:nvSpPr>
        <p:spPr>
          <a:xfrm>
            <a:off x="7841834" y="5393782"/>
            <a:ext cx="644204" cy="476247"/>
          </a:xfrm>
          <a:prstGeom prst="roundRect">
            <a:avLst>
              <a:gd name="adj" fmla="val 30435"/>
            </a:avLst>
          </a:prstGeom>
          <a:solidFill>
            <a:srgbClr val="FFF1C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RD</a:t>
            </a:r>
          </a:p>
        </p:txBody>
      </p:sp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1E636FCD-9BAA-437B-B3C8-612A514A3BA4}"/>
              </a:ext>
            </a:extLst>
          </p:cNvPr>
          <p:cNvCxnSpPr>
            <a:cxnSpLocks/>
          </p:cNvCxnSpPr>
          <p:nvPr/>
        </p:nvCxnSpPr>
        <p:spPr>
          <a:xfrm>
            <a:off x="899227" y="6081385"/>
            <a:ext cx="7586811" cy="0"/>
          </a:xfrm>
          <a:prstGeom prst="straightConnector1">
            <a:avLst/>
          </a:prstGeom>
          <a:ln w="25400" cap="rnd">
            <a:solidFill>
              <a:schemeClr val="tx1"/>
            </a:solidFill>
            <a:headEnd type="none" w="lg" len="med"/>
            <a:tailEnd type="triangle" w="lg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Rectangle 68">
            <a:extLst>
              <a:ext uri="{FF2B5EF4-FFF2-40B4-BE49-F238E27FC236}">
                <a16:creationId xmlns:a16="http://schemas.microsoft.com/office/drawing/2014/main" id="{63B11406-47B6-4EDE-B648-28865FB60007}"/>
              </a:ext>
            </a:extLst>
          </p:cNvPr>
          <p:cNvSpPr/>
          <p:nvPr/>
        </p:nvSpPr>
        <p:spPr>
          <a:xfrm>
            <a:off x="3340766" y="6081385"/>
            <a:ext cx="2635045" cy="417364"/>
          </a:xfrm>
          <a:prstGeom prst="rect">
            <a:avLst/>
          </a:prstGeom>
          <a:noFill/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i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time</a:t>
            </a: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730D0332-B9F0-42DF-8281-4A827C037350}"/>
              </a:ext>
            </a:extLst>
          </p:cNvPr>
          <p:cNvSpPr/>
          <p:nvPr/>
        </p:nvSpPr>
        <p:spPr>
          <a:xfrm>
            <a:off x="2448864" y="4931980"/>
            <a:ext cx="4501068" cy="417364"/>
          </a:xfrm>
          <a:prstGeom prst="rect">
            <a:avLst/>
          </a:prstGeom>
          <a:noFill/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DRAM Command Sequence</a:t>
            </a:r>
          </a:p>
        </p:txBody>
      </p:sp>
      <p:cxnSp>
        <p:nvCxnSpPr>
          <p:cNvPr id="97" name="Straight Arrow Connector 96">
            <a:extLst>
              <a:ext uri="{FF2B5EF4-FFF2-40B4-BE49-F238E27FC236}">
                <a16:creationId xmlns:a16="http://schemas.microsoft.com/office/drawing/2014/main" id="{60C2E4EE-2997-C74B-9B50-FE01B3C06891}"/>
              </a:ext>
            </a:extLst>
          </p:cNvPr>
          <p:cNvCxnSpPr>
            <a:cxnSpLocks/>
          </p:cNvCxnSpPr>
          <p:nvPr/>
        </p:nvCxnSpPr>
        <p:spPr>
          <a:xfrm>
            <a:off x="899227" y="4897584"/>
            <a:ext cx="3141157" cy="0"/>
          </a:xfrm>
          <a:prstGeom prst="straightConnector1">
            <a:avLst/>
          </a:prstGeom>
          <a:ln w="38100">
            <a:solidFill>
              <a:srgbClr val="5E9CD3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Arrow Connector 99">
            <a:extLst>
              <a:ext uri="{FF2B5EF4-FFF2-40B4-BE49-F238E27FC236}">
                <a16:creationId xmlns:a16="http://schemas.microsoft.com/office/drawing/2014/main" id="{BDD7CBD7-81A6-8246-B6CB-4F5FF4D68B40}"/>
              </a:ext>
            </a:extLst>
          </p:cNvPr>
          <p:cNvCxnSpPr>
            <a:cxnSpLocks/>
          </p:cNvCxnSpPr>
          <p:nvPr/>
        </p:nvCxnSpPr>
        <p:spPr>
          <a:xfrm>
            <a:off x="4091795" y="4897584"/>
            <a:ext cx="1197082" cy="0"/>
          </a:xfrm>
          <a:prstGeom prst="straightConnector1">
            <a:avLst/>
          </a:prstGeom>
          <a:ln w="38100">
            <a:solidFill>
              <a:srgbClr val="C55A1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Rectangle 101">
            <a:extLst>
              <a:ext uri="{FF2B5EF4-FFF2-40B4-BE49-F238E27FC236}">
                <a16:creationId xmlns:a16="http://schemas.microsoft.com/office/drawing/2014/main" id="{6D23B799-7BE2-E846-B03F-63C9F340CFA2}"/>
              </a:ext>
            </a:extLst>
          </p:cNvPr>
          <p:cNvSpPr/>
          <p:nvPr/>
        </p:nvSpPr>
        <p:spPr>
          <a:xfrm>
            <a:off x="863837" y="4280128"/>
            <a:ext cx="3211936" cy="417364"/>
          </a:xfrm>
          <a:prstGeom prst="rect">
            <a:avLst/>
          </a:prstGeom>
          <a:solidFill>
            <a:schemeClr val="bg1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i="1" dirty="0" err="1">
                <a:solidFill>
                  <a:srgbClr val="5E9CD3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tRAS</a:t>
            </a:r>
            <a:br>
              <a:rPr lang="en-US" sz="2400" b="1" i="1" dirty="0">
                <a:solidFill>
                  <a:srgbClr val="5E9CD3"/>
                </a:solidFill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en-US" sz="2400" b="1" i="1" dirty="0">
                <a:solidFill>
                  <a:srgbClr val="5E9CD3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(Activation Latency)</a:t>
            </a: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D72D07F0-4B13-DC4D-A78A-202476CF1CBA}"/>
              </a:ext>
            </a:extLst>
          </p:cNvPr>
          <p:cNvSpPr/>
          <p:nvPr/>
        </p:nvSpPr>
        <p:spPr>
          <a:xfrm>
            <a:off x="3098695" y="4441207"/>
            <a:ext cx="3248454" cy="417364"/>
          </a:xfrm>
          <a:prstGeom prst="rect">
            <a:avLst/>
          </a:prstGeom>
          <a:noFill/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i="1" dirty="0" err="1">
                <a:solidFill>
                  <a:srgbClr val="C55A1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tRP</a:t>
            </a:r>
            <a:br>
              <a:rPr lang="en-US" sz="2400" b="1" i="1" dirty="0">
                <a:solidFill>
                  <a:srgbClr val="C55A11"/>
                </a:solidFill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en-US" sz="2400" b="1" i="1" dirty="0">
                <a:solidFill>
                  <a:srgbClr val="C55A1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(</a:t>
            </a:r>
            <a:r>
              <a:rPr lang="en-US" sz="2400" b="1" i="1" dirty="0" err="1">
                <a:solidFill>
                  <a:srgbClr val="C55A1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Precharge</a:t>
            </a:r>
            <a:r>
              <a:rPr lang="en-US" sz="2400" b="1" i="1" dirty="0">
                <a:solidFill>
                  <a:srgbClr val="C55A1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Latency)</a:t>
            </a:r>
            <a:br>
              <a:rPr lang="en-US" sz="2400" b="1" i="1" dirty="0">
                <a:solidFill>
                  <a:srgbClr val="C55A11"/>
                </a:solidFill>
                <a:latin typeface="Cambria" panose="02040503050406030204" pitchFamily="18" charset="0"/>
                <a:ea typeface="Cambria" panose="02040503050406030204" pitchFamily="18" charset="0"/>
              </a:rPr>
            </a:br>
            <a:endParaRPr lang="en-US" sz="2400" b="1" i="1" dirty="0">
              <a:solidFill>
                <a:srgbClr val="C55A1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F8F1CA3A-4C65-2F46-AA5B-D38650B36ED5}"/>
              </a:ext>
            </a:extLst>
          </p:cNvPr>
          <p:cNvSpPr txBox="1"/>
          <p:nvPr/>
        </p:nvSpPr>
        <p:spPr>
          <a:xfrm>
            <a:off x="3596567" y="6464618"/>
            <a:ext cx="18950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7030A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[Kim+ HPCA’19]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0E44103-0CFA-4B0C-9DEC-0D82ED9E94CF}"/>
              </a:ext>
            </a:extLst>
          </p:cNvPr>
          <p:cNvSpPr/>
          <p:nvPr/>
        </p:nvSpPr>
        <p:spPr>
          <a:xfrm>
            <a:off x="0" y="866172"/>
            <a:ext cx="9143999" cy="3235933"/>
          </a:xfrm>
          <a:prstGeom prst="rect">
            <a:avLst/>
          </a:prstGeom>
          <a:solidFill>
            <a:schemeClr val="bg1">
              <a:lumMod val="8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Slide Number Placeholder 3">
            <a:extLst>
              <a:ext uri="{FF2B5EF4-FFF2-40B4-BE49-F238E27FC236}">
                <a16:creationId xmlns:a16="http://schemas.microsoft.com/office/drawing/2014/main" id="{1649573C-F318-044F-8C16-3F7689BA5F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29353" y="6494338"/>
            <a:ext cx="643730" cy="280288"/>
          </a:xfrm>
        </p:spPr>
        <p:txBody>
          <a:bodyPr/>
          <a:lstStyle/>
          <a:p>
            <a:fld id="{C19D2B53-EDAE-4B41-B849-8916FA40BCB6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3386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xit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7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06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xit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2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2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  <p:bldP spid="38" grpId="0"/>
      <p:bldP spid="47" grpId="0" animBg="1"/>
      <p:bldP spid="50" grpId="0" animBg="1"/>
      <p:bldP spid="50" grpId="1" animBg="1"/>
      <p:bldP spid="61" grpId="0" animBg="1"/>
      <p:bldP spid="62" grpId="0" animBg="1"/>
      <p:bldP spid="63" grpId="0" animBg="1"/>
      <p:bldP spid="65" grpId="0" animBg="1"/>
      <p:bldP spid="65" grpId="1" animBg="1"/>
      <p:bldP spid="71" grpId="0"/>
      <p:bldP spid="72" grpId="0" animBg="1"/>
      <p:bldP spid="72" grpId="1" animBg="1"/>
      <p:bldP spid="73" grpId="0" animBg="1"/>
      <p:bldP spid="73" grpId="1" animBg="1"/>
      <p:bldP spid="45" grpId="0" animBg="1"/>
      <p:bldP spid="46" grpId="0" animBg="1"/>
      <p:bldP spid="48" grpId="0" animBg="1"/>
      <p:bldP spid="64" grpId="0" animBg="1"/>
      <p:bldP spid="85" grpId="0" animBg="1"/>
      <p:bldP spid="86" grpId="0" animBg="1"/>
      <p:bldP spid="86" grpId="1" animBg="1"/>
      <p:bldP spid="87" grpId="0" animBg="1"/>
      <p:bldP spid="87" grpId="1" animBg="1"/>
      <p:bldP spid="88" grpId="0" animBg="1"/>
      <p:bldP spid="88" grpId="1" animBg="1"/>
      <p:bldP spid="89" grpId="0" animBg="1"/>
      <p:bldP spid="90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8" grpId="0" animBg="1"/>
      <p:bldP spid="99" grpId="0" animBg="1"/>
      <p:bldP spid="69" grpId="0"/>
      <p:bldP spid="91" grpId="0"/>
      <p:bldP spid="102" grpId="0" animBg="1"/>
      <p:bldP spid="102" grpId="1" animBg="1"/>
      <p:bldP spid="103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B3B15FF8-0F37-416C-ABBC-F1B63B2EA8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Outline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14DF8C77-8C2B-4BE9-A950-B8EE787AD0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5488" y="1143000"/>
            <a:ext cx="8815517" cy="5247485"/>
          </a:xfrm>
        </p:spPr>
        <p:txBody>
          <a:bodyPr>
            <a:normAutofit fontScale="77500" lnSpcReduction="20000"/>
          </a:bodyPr>
          <a:lstStyle/>
          <a:p>
            <a:pPr algn="just">
              <a:lnSpc>
                <a:spcPct val="100000"/>
              </a:lnSpc>
              <a:spcAft>
                <a:spcPts val="1200"/>
              </a:spcAft>
            </a:pPr>
            <a:r>
              <a:rPr lang="en-US" sz="3500" b="1" dirty="0"/>
              <a:t>Background</a:t>
            </a:r>
          </a:p>
          <a:p>
            <a:pPr marL="514800" lvl="1" algn="just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DRAM Organization</a:t>
            </a:r>
          </a:p>
          <a:p>
            <a:pPr marL="514800" lvl="1" algn="just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800" b="1" dirty="0"/>
              <a:t>Processing-using-Memory</a:t>
            </a:r>
          </a:p>
          <a:p>
            <a:pPr marL="514800" lvl="1" algn="just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800" dirty="0"/>
              <a:t>Rocket Chip SoC Generator</a:t>
            </a:r>
          </a:p>
          <a:p>
            <a:pPr algn="just">
              <a:lnSpc>
                <a:spcPct val="100000"/>
              </a:lnSpc>
              <a:spcAft>
                <a:spcPts val="1200"/>
              </a:spcAft>
            </a:pPr>
            <a:r>
              <a:rPr lang="en-US" sz="3500" dirty="0"/>
              <a:t>Overview of </a:t>
            </a:r>
            <a:r>
              <a:rPr lang="en-US" sz="3500" dirty="0" err="1"/>
              <a:t>PiDRAM</a:t>
            </a:r>
            <a:endParaRPr lang="en-US" sz="3500" dirty="0"/>
          </a:p>
          <a:p>
            <a:pPr lvl="1" algn="just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800" dirty="0"/>
              <a:t>Hardware &amp; Software Components</a:t>
            </a:r>
          </a:p>
          <a:p>
            <a:pPr lvl="1" algn="just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800" dirty="0"/>
              <a:t>Prototype</a:t>
            </a:r>
          </a:p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en-US" sz="3500" dirty="0"/>
              <a:t>Case Study #1 – </a:t>
            </a:r>
            <a:r>
              <a:rPr lang="en-US" sz="3500" dirty="0" err="1"/>
              <a:t>RowClone</a:t>
            </a:r>
            <a:endParaRPr lang="en-US" sz="3500" dirty="0"/>
          </a:p>
          <a:p>
            <a:pPr lvl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800" dirty="0"/>
              <a:t>Challenges</a:t>
            </a:r>
          </a:p>
          <a:p>
            <a:pPr lvl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800" dirty="0"/>
              <a:t>Allocation Mechanism</a:t>
            </a:r>
          </a:p>
          <a:p>
            <a:pPr lvl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800" dirty="0"/>
              <a:t>Memory Coherence</a:t>
            </a:r>
          </a:p>
          <a:p>
            <a:pPr lvl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800" dirty="0"/>
              <a:t>Evaluation</a:t>
            </a:r>
          </a:p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en-US" sz="3500" dirty="0"/>
              <a:t>Installing and Using </a:t>
            </a:r>
            <a:r>
              <a:rPr lang="en-US" sz="3500" dirty="0" err="1"/>
              <a:t>PiDRAM</a:t>
            </a:r>
            <a:endParaRPr lang="en-US" sz="3500" dirty="0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A449A87F-514E-453A-ADCF-564E108C43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D2B53-EDAE-4B41-B849-8916FA40BCB6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9362955"/>
      </p:ext>
    </p:extLst>
  </p:cSld>
  <p:clrMapOvr>
    <a:masterClrMapping/>
  </p:clrMapOvr>
</p:sld>
</file>

<file path=ppt/theme/theme1.xml><?xml version="1.0" encoding="utf-8"?>
<a:theme xmlns:a="http://schemas.openxmlformats.org/drawingml/2006/main" name="BEER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er" id="{8BF39661-A2EB-4A57-959D-1412D4B6AA4D}" vid="{29ACB7AB-B96D-4826-A0CC-9CFCC9A4501F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4907</TotalTime>
  <Words>4296</Words>
  <Application>Microsoft Macintosh PowerPoint</Application>
  <PresentationFormat>On-screen Show (4:3)</PresentationFormat>
  <Paragraphs>863</Paragraphs>
  <Slides>66</Slides>
  <Notes>37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66</vt:i4>
      </vt:variant>
    </vt:vector>
  </HeadingPairs>
  <TitlesOfParts>
    <vt:vector size="73" baseType="lpstr">
      <vt:lpstr>Arial</vt:lpstr>
      <vt:lpstr>Calibri</vt:lpstr>
      <vt:lpstr>Cambria</vt:lpstr>
      <vt:lpstr>Courier</vt:lpstr>
      <vt:lpstr>Tahoma</vt:lpstr>
      <vt:lpstr>Trebuchet MS</vt:lpstr>
      <vt:lpstr>BEER</vt:lpstr>
      <vt:lpstr>PiDRAM A Framework for End-to-end Integration of Processing-using-memory</vt:lpstr>
      <vt:lpstr>Executive Summary</vt:lpstr>
      <vt:lpstr>Outline</vt:lpstr>
      <vt:lpstr>Outline</vt:lpstr>
      <vt:lpstr>DRAM Organization</vt:lpstr>
      <vt:lpstr>Accessing a DRAM Cell</vt:lpstr>
      <vt:lpstr>Accessing a DRAM Cell</vt:lpstr>
      <vt:lpstr>DRAM Operation</vt:lpstr>
      <vt:lpstr>Outline</vt:lpstr>
      <vt:lpstr>Processing Using Memory (PuM)</vt:lpstr>
      <vt:lpstr>Processing Using Memory (PuM)</vt:lpstr>
      <vt:lpstr>RowClone</vt:lpstr>
      <vt:lpstr>RowClone-FPM: Mechanism</vt:lpstr>
      <vt:lpstr>RowClone-FPM: Bitline Operation (I)</vt:lpstr>
      <vt:lpstr>RowClone-FPM: Bitline Operation (II)</vt:lpstr>
      <vt:lpstr>In-DRAM Bitwise AND/OR</vt:lpstr>
      <vt:lpstr>In-DRAM AND/OR: Triple Row Activation</vt:lpstr>
      <vt:lpstr>Processing-using-Memory in Real DRAM Chips</vt:lpstr>
      <vt:lpstr>Row Copy in ComputeDRAM</vt:lpstr>
      <vt:lpstr>Lecture on PuM</vt:lpstr>
      <vt:lpstr>SIMDRAM Live Seminar</vt:lpstr>
      <vt:lpstr>Outline</vt:lpstr>
      <vt:lpstr>Rocket Chip</vt:lpstr>
      <vt:lpstr>Outline</vt:lpstr>
      <vt:lpstr>PiDRAM</vt:lpstr>
      <vt:lpstr>PiDRAM</vt:lpstr>
      <vt:lpstr>PiDRAM: Memory Controller (I)</vt:lpstr>
      <vt:lpstr>PiDRAM: Memory Controller (II)</vt:lpstr>
      <vt:lpstr>PiDRAM: PuM Controller (I)</vt:lpstr>
      <vt:lpstr>PiDRAM: PuM Controller (II)</vt:lpstr>
      <vt:lpstr>PiDRAM: Software Library</vt:lpstr>
      <vt:lpstr>PiDRAM: Custom Supervisor SW</vt:lpstr>
      <vt:lpstr>PiDRAM Workflow</vt:lpstr>
      <vt:lpstr>PiDRAM FPGA Prototype</vt:lpstr>
      <vt:lpstr>Outline</vt:lpstr>
      <vt:lpstr>RowClone-FPM Challenges (I)</vt:lpstr>
      <vt:lpstr>RowClone-FPM Challenges (II)</vt:lpstr>
      <vt:lpstr>RowClone-FPM Challenges (III)</vt:lpstr>
      <vt:lpstr>Outline</vt:lpstr>
      <vt:lpstr>Data Mapping (I)</vt:lpstr>
      <vt:lpstr>Data Mapping (II)</vt:lpstr>
      <vt:lpstr>Alloc_align (I)</vt:lpstr>
      <vt:lpstr>Alloc_align (II)</vt:lpstr>
      <vt:lpstr>PiDRAM Address Mapping</vt:lpstr>
      <vt:lpstr>Alloc_align Example</vt:lpstr>
      <vt:lpstr>Alloc_align – Structures (I)</vt:lpstr>
      <vt:lpstr>Alloc_align – Structures (II)</vt:lpstr>
      <vt:lpstr>Alloc_align – Structures (III)</vt:lpstr>
      <vt:lpstr>Alloc_align – Structures (IV)</vt:lpstr>
      <vt:lpstr>Outline</vt:lpstr>
      <vt:lpstr>Memory Coherence (I)</vt:lpstr>
      <vt:lpstr>Memory Coherence (II)</vt:lpstr>
      <vt:lpstr>Memory Coherence (III)</vt:lpstr>
      <vt:lpstr>Outline</vt:lpstr>
      <vt:lpstr>Evaluation: Methodology</vt:lpstr>
      <vt:lpstr>Copy Throughput Improvement (I)</vt:lpstr>
      <vt:lpstr>Copy Throughput Improvement (II)</vt:lpstr>
      <vt:lpstr>CLFLUSH Overhead</vt:lpstr>
      <vt:lpstr>Evaluation - Summary</vt:lpstr>
      <vt:lpstr>Potential Case Studies (I)</vt:lpstr>
      <vt:lpstr>Potential Case Studies (II)</vt:lpstr>
      <vt:lpstr>PiDRAM vs Other Platforms</vt:lpstr>
      <vt:lpstr>Executive Summary</vt:lpstr>
      <vt:lpstr>BACKUP SLIDES</vt:lpstr>
      <vt:lpstr>Outline</vt:lpstr>
      <vt:lpstr>Alloc_align and RCC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E2E In-DRAM Computation Framework</dc:title>
  <dc:creator>Ataberk Olgun</dc:creator>
  <cp:lastModifiedBy>Gomez Luna  Juan</cp:lastModifiedBy>
  <cp:revision>2841</cp:revision>
  <dcterms:created xsi:type="dcterms:W3CDTF">2020-10-13T05:06:54Z</dcterms:created>
  <dcterms:modified xsi:type="dcterms:W3CDTF">2022-12-28T15:12:03Z</dcterms:modified>
</cp:coreProperties>
</file>